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701" r:id="rId3"/>
    <p:sldMasterId id="2147483720" r:id="rId4"/>
    <p:sldMasterId id="2147483729" r:id="rId5"/>
    <p:sldMasterId id="2147483697" r:id="rId6"/>
    <p:sldMasterId id="2147483738" r:id="rId7"/>
    <p:sldMasterId id="2147483755" r:id="rId8"/>
  </p:sldMasterIdLst>
  <p:notesMasterIdLst>
    <p:notesMasterId r:id="rId30"/>
  </p:notesMasterIdLst>
  <p:handoutMasterIdLst>
    <p:handoutMasterId r:id="rId31"/>
  </p:handoutMasterIdLst>
  <p:sldIdLst>
    <p:sldId id="288" r:id="rId9"/>
    <p:sldId id="307" r:id="rId10"/>
    <p:sldId id="294" r:id="rId11"/>
    <p:sldId id="302" r:id="rId12"/>
    <p:sldId id="256" r:id="rId13"/>
    <p:sldId id="268" r:id="rId14"/>
    <p:sldId id="260" r:id="rId15"/>
    <p:sldId id="308" r:id="rId16"/>
    <p:sldId id="261" r:id="rId17"/>
    <p:sldId id="272" r:id="rId18"/>
    <p:sldId id="281" r:id="rId19"/>
    <p:sldId id="273" r:id="rId20"/>
    <p:sldId id="303" r:id="rId21"/>
    <p:sldId id="301" r:id="rId22"/>
    <p:sldId id="297" r:id="rId23"/>
    <p:sldId id="309" r:id="rId24"/>
    <p:sldId id="298" r:id="rId25"/>
    <p:sldId id="305" r:id="rId26"/>
    <p:sldId id="306" r:id="rId27"/>
    <p:sldId id="274" r:id="rId28"/>
    <p:sldId id="310" r:id="rId29"/>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9D9"/>
    <a:srgbClr val="444242"/>
    <a:srgbClr val="EECCD8"/>
    <a:srgbClr val="CEDEED"/>
    <a:srgbClr val="1574C2"/>
    <a:srgbClr val="6C696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82772" autoAdjust="0"/>
  </p:normalViewPr>
  <p:slideViewPr>
    <p:cSldViewPr snapToGrid="0">
      <p:cViewPr varScale="1">
        <p:scale>
          <a:sx n="71" d="100"/>
          <a:sy n="71" d="100"/>
        </p:scale>
        <p:origin x="2136" y="62"/>
      </p:cViewPr>
      <p:guideLst>
        <p:guide orient="horz" pos="2160"/>
        <p:guide pos="2880"/>
      </p:guideLst>
    </p:cSldViewPr>
  </p:slideViewPr>
  <p:notesTextViewPr>
    <p:cViewPr>
      <p:scale>
        <a:sx n="1" d="1"/>
        <a:sy n="1" d="1"/>
      </p:scale>
      <p:origin x="0" y="0"/>
    </p:cViewPr>
  </p:notesTextViewPr>
  <p:notesViewPr>
    <p:cSldViewPr snapToGrid="0">
      <p:cViewPr>
        <p:scale>
          <a:sx n="90" d="100"/>
          <a:sy n="90" d="100"/>
        </p:scale>
        <p:origin x="2544" y="-9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57D1468B-6D6F-4C34-860D-7F5B473D5983}" type="datetimeFigureOut">
              <a:rPr lang="en-GB" smtClean="0"/>
              <a:t>05/09/2021</a:t>
            </a:fld>
            <a:endParaRPr lang="en-GB"/>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1E832FDC-EC34-4195-A98B-0AC118723143}" type="slidenum">
              <a:rPr lang="en-GB" smtClean="0"/>
              <a:t>‹#›</a:t>
            </a:fld>
            <a:endParaRPr lang="en-GB"/>
          </a:p>
        </p:txBody>
      </p:sp>
    </p:spTree>
    <p:extLst>
      <p:ext uri="{BB962C8B-B14F-4D97-AF65-F5344CB8AC3E}">
        <p14:creationId xmlns:p14="http://schemas.microsoft.com/office/powerpoint/2010/main" val="82831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550FE942-CB5C-45E4-AC4A-B3AA901643F1}" type="datetimeFigureOut">
              <a:rPr lang="en-GB" smtClean="0"/>
              <a:t>05/09/2021</a:t>
            </a:fld>
            <a:endParaRPr lang="en-GB"/>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4B1B247-9ABE-4E5B-BAC9-09413BD9348E}" type="slidenum">
              <a:rPr lang="en-GB" smtClean="0"/>
              <a:t>‹#›</a:t>
            </a:fld>
            <a:endParaRPr lang="en-GB"/>
          </a:p>
        </p:txBody>
      </p:sp>
    </p:spTree>
    <p:extLst>
      <p:ext uri="{BB962C8B-B14F-4D97-AF65-F5344CB8AC3E}">
        <p14:creationId xmlns:p14="http://schemas.microsoft.com/office/powerpoint/2010/main" val="34664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136A47B-1C70-476C-8DD8-FFA74D2DAC96}" type="slidenum">
              <a:rPr lang="en-US" altLang="en-US" sz="1300"/>
              <a:pPr/>
              <a:t>1</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t>The photo of a model eco-home is by Alex Alliston</a:t>
            </a:r>
          </a:p>
          <a:p>
            <a:endParaRPr lang="en-US" altLang="en-US" dirty="0"/>
          </a:p>
        </p:txBody>
      </p:sp>
    </p:spTree>
    <p:extLst>
      <p:ext uri="{BB962C8B-B14F-4D97-AF65-F5344CB8AC3E}">
        <p14:creationId xmlns:p14="http://schemas.microsoft.com/office/powerpoint/2010/main" val="262165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A36682E-E885-4199-BDCF-7A9F47006AA8}" type="slidenum">
              <a:rPr lang="en-US" altLang="en-US" sz="1300"/>
              <a:pPr/>
              <a:t>10</a:t>
            </a:fld>
            <a:endParaRPr lang="en-US" alt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Ask pupils to explain what they did in Activity 6 (investigate rainwater filtering).</a:t>
            </a:r>
          </a:p>
          <a:p>
            <a:pPr defTabSz="990752">
              <a:defRPr/>
            </a:pPr>
            <a:r>
              <a:rPr lang="en-GB" dirty="0"/>
              <a:t>The coffee filter probably worked the best because it has smaller pores than the dishcloth. However even the coffee filter would not have removed all the dirt from the water.</a:t>
            </a:r>
          </a:p>
          <a:p>
            <a:pPr defTabSz="990752">
              <a:defRPr/>
            </a:pPr>
            <a:r>
              <a:rPr lang="en-GB" dirty="0"/>
              <a:t>Drinking untreated water can make you ill. Mechanical filtering alone does not remove all the pollutants from the water.</a:t>
            </a:r>
          </a:p>
          <a:p>
            <a:pPr defTabSz="990752">
              <a:defRPr/>
            </a:pPr>
            <a:r>
              <a:rPr lang="en-GB" dirty="0"/>
              <a:t>Lakes and rivers can contain waterborne infections (e.g. from animals) and other contamination (e.g. chemicals from agriculture).</a:t>
            </a:r>
          </a:p>
          <a:p>
            <a:pPr defTabSz="990752">
              <a:defRPr/>
            </a:pPr>
            <a:r>
              <a:rPr lang="en-GB" dirty="0"/>
              <a:t>The home water filtration system shown has four stages including two mechanical filters, a carbon filter and a biological filter.</a:t>
            </a:r>
          </a:p>
          <a:p>
            <a:pPr marL="185766" indent="-185766">
              <a:buFont typeface="Arial" panose="020B0604020202020204" pitchFamily="34" charset="0"/>
              <a:buChar char="•"/>
              <a:defRPr/>
            </a:pPr>
            <a:r>
              <a:rPr lang="en-GB" dirty="0"/>
              <a:t>The mechanical filters remove insoluble materials (along the lines of the filters made in Activity 6).</a:t>
            </a:r>
          </a:p>
          <a:p>
            <a:pPr marL="185766" indent="-185766">
              <a:buFont typeface="Arial" panose="020B0604020202020204" pitchFamily="34" charset="0"/>
              <a:buChar char="•"/>
              <a:defRPr/>
            </a:pPr>
            <a:r>
              <a:rPr lang="en-GB" dirty="0"/>
              <a:t>The carbon in the filter is highly porous and pollutants in the water get trapped in the pores. </a:t>
            </a:r>
          </a:p>
          <a:p>
            <a:pPr marL="185766" indent="-185766">
              <a:buFont typeface="Arial" panose="020B0604020202020204" pitchFamily="34" charset="0"/>
              <a:buChar char="•"/>
              <a:defRPr/>
            </a:pPr>
            <a:r>
              <a:rPr lang="en-GB" dirty="0"/>
              <a:t>The biological filter gets rid of micro-organisms in the water.</a:t>
            </a:r>
          </a:p>
          <a:p>
            <a:pPr defTabSz="990752">
              <a:defRPr/>
            </a:pPr>
            <a:r>
              <a:rPr lang="en-GB" i="1" dirty="0"/>
              <a:t>This photo is from Wikimedia (link: https://upload.wikimedia.org/wikipedia/commons/0/0a/Milli-Q_Water_filtration_station.JPG).</a:t>
            </a:r>
          </a:p>
          <a:p>
            <a:pPr defTabSz="990752">
              <a:defRPr/>
            </a:pPr>
            <a:endParaRPr lang="en-GB" dirty="0"/>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A36682E-E885-4199-BDCF-7A9F47006AA8}" type="slidenum">
              <a:rPr lang="en-US" altLang="en-US" sz="1300"/>
              <a:pPr/>
              <a:t>11</a:t>
            </a:fld>
            <a:endParaRPr lang="en-US" alt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Ask pupils to explain what they did in Activity 7 (make a solar hot water heater).</a:t>
            </a:r>
          </a:p>
          <a:p>
            <a:pPr defTabSz="990752">
              <a:defRPr/>
            </a:pPr>
            <a:r>
              <a:rPr lang="en-GB" dirty="0"/>
              <a:t>Water in the drinks cans will have absorbed energy from the sun and heated up.</a:t>
            </a:r>
          </a:p>
          <a:p>
            <a:pPr defTabSz="990752">
              <a:defRPr/>
            </a:pPr>
            <a:r>
              <a:rPr lang="en-GB" dirty="0"/>
              <a:t>The aluminium drinks can covered in black card should have got hotter than the one covered in white card.</a:t>
            </a:r>
          </a:p>
          <a:p>
            <a:pPr defTabSz="990752">
              <a:defRPr/>
            </a:pPr>
            <a:r>
              <a:rPr lang="en-GB" dirty="0"/>
              <a:t>Dark colours absorb more energy from the sunlight than light colours (see slide ‘keeping cool in summer’ for more details). Black is the best colour for a solar hot water heater. The black card will have got hotter, and the heat then conducted through the aluminium can and into the water.</a:t>
            </a:r>
          </a:p>
          <a:p>
            <a:pPr defTabSz="990752">
              <a:defRPr/>
            </a:pPr>
            <a:r>
              <a:rPr lang="en-GB" dirty="0"/>
              <a:t>Aluminium is a very good thermal conductor. If a poor thermal conductor were used then less of the heat would have transferred from the card through the material to the water. </a:t>
            </a:r>
          </a:p>
          <a:p>
            <a:pPr defTabSz="990752">
              <a:defRPr/>
            </a:pPr>
            <a:r>
              <a:rPr lang="en-GB" dirty="0"/>
              <a:t>Ways to get the water to a higher temperature include using a smaller quantity of water or darker card. </a:t>
            </a:r>
          </a:p>
          <a:p>
            <a:pPr defTabSz="990752">
              <a:defRPr/>
            </a:pPr>
            <a:r>
              <a:rPr lang="en-GB" dirty="0"/>
              <a:t>Another way to get water to a higher temperature is to increase the surface area being heated, for example by passing the water through lots of small pipes (known as a solar collector).</a:t>
            </a:r>
          </a:p>
          <a:p>
            <a:pPr defTabSz="990752">
              <a:defRPr/>
            </a:pPr>
            <a:r>
              <a:rPr lang="en-GB" dirty="0"/>
              <a:t>You can also orient the surface so that as much as possible is facing the sun.</a:t>
            </a:r>
          </a:p>
          <a:p>
            <a:pPr defTabSz="990752">
              <a:defRPr/>
            </a:pPr>
            <a:r>
              <a:rPr lang="en-GB" dirty="0"/>
              <a:t>The type of solar hot water heater shown is commonly mounted on roofs in hot climates. </a:t>
            </a:r>
          </a:p>
          <a:p>
            <a:pPr defTabSz="990752">
              <a:defRPr/>
            </a:pPr>
            <a:r>
              <a:rPr lang="en-GB" dirty="0"/>
              <a:t>In cooler climates you often have to boost the temperature, for example with a boiler or an immersion heater, in order to achieve a higher temperature. Therefore, in cooler climates, the solar collector is normally mounted on the roof but the water tank is inside.</a:t>
            </a:r>
          </a:p>
          <a:p>
            <a:pPr defTabSz="990752">
              <a:defRPr/>
            </a:pPr>
            <a:r>
              <a:rPr lang="en-GB" i="1" dirty="0"/>
              <a:t>The photo of the solar hot water heater is by Gerard </a:t>
            </a:r>
            <a:r>
              <a:rPr lang="en-GB" i="1" dirty="0" err="1"/>
              <a:t>Mourits</a:t>
            </a:r>
            <a:r>
              <a:rPr lang="en-GB" i="1" dirty="0"/>
              <a:t> on Flickr (link: https://www.flickr.com/photos/11066072@N06/4453385855)</a:t>
            </a:r>
          </a:p>
          <a:p>
            <a:pPr defTabSz="990752">
              <a:defRPr/>
            </a:pPr>
            <a:endParaRPr lang="en-GB" dirty="0"/>
          </a:p>
          <a:p>
            <a:pPr defTabSz="990752">
              <a:defRPr/>
            </a:pPr>
            <a:endParaRPr lang="en-GB" dirty="0"/>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A40C7F29-91B0-43A5-B1CE-79EDA5284F8C}" type="slidenum">
              <a:rPr lang="en-US" altLang="en-US" sz="1300"/>
              <a:pPr/>
              <a:t>12</a:t>
            </a:fld>
            <a:endParaRPr lang="en-US" alt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Ask pupils to explain what they did in Activity 8 (investigate solar PV).</a:t>
            </a:r>
          </a:p>
          <a:p>
            <a:pPr defTabSz="990752">
              <a:defRPr/>
            </a:pPr>
            <a:r>
              <a:rPr lang="en-GB" dirty="0"/>
              <a:t>PV stands for ‘photovoltaic’. The solar PV panels use energy from the sun’s rays to produce electricity.</a:t>
            </a:r>
          </a:p>
          <a:p>
            <a:pPr defTabSz="990752">
              <a:defRPr/>
            </a:pPr>
            <a:r>
              <a:rPr lang="en-GB" dirty="0"/>
              <a:t>When it is dark the solar panels do not produce electricity.</a:t>
            </a:r>
          </a:p>
          <a:p>
            <a:pPr defTabSz="990752">
              <a:defRPr/>
            </a:pPr>
            <a:r>
              <a:rPr lang="en-GB" dirty="0"/>
              <a:t>They produce less electricity on days when it is cloudy.</a:t>
            </a:r>
          </a:p>
          <a:p>
            <a:pPr defTabSz="990752">
              <a:defRPr/>
            </a:pPr>
            <a:r>
              <a:rPr lang="en-GB" dirty="0"/>
              <a:t>You could install a battery to store your excess electricity so that you can use it when you need it.</a:t>
            </a:r>
          </a:p>
          <a:p>
            <a:pPr defTabSz="990752">
              <a:defRPr/>
            </a:pPr>
            <a:r>
              <a:rPr lang="en-GB" dirty="0"/>
              <a:t>However most houses in the UK are connected to the grid, so you can sell your spare electricity to the grid and then use electricity from the grid when you need it.</a:t>
            </a:r>
          </a:p>
          <a:p>
            <a:pPr defTabSz="990752">
              <a:defRPr/>
            </a:pPr>
            <a:r>
              <a:rPr lang="en-GB" dirty="0"/>
              <a:t>Some small farms and island communities are not connected to the grid so in addition to their renewable energy and battery storage they often have a back-up diesel powered generator to ensure that they are never without power.</a:t>
            </a:r>
          </a:p>
          <a:p>
            <a:pPr defTabSz="990752">
              <a:defRPr/>
            </a:pPr>
            <a:r>
              <a:rPr lang="en-GB" dirty="0"/>
              <a:t>A number of other methods of storing energy are mentioned in the slide ‘wind turbine’.</a:t>
            </a:r>
          </a:p>
          <a:p>
            <a:pPr defTabSz="990752">
              <a:defRPr/>
            </a:pPr>
            <a:r>
              <a:rPr lang="en-GB" dirty="0"/>
              <a:t>Solar panels are often roof-mounted because the roof is not being used for anything else. If you put them in your garden then you occupy space you might want for other things. Also the roof is often sloping at an appropriate angle to the sun and is less likely to be shaded because it is high up.  </a:t>
            </a:r>
          </a:p>
          <a:p>
            <a:pPr defTabSz="990752">
              <a:defRPr/>
            </a:pPr>
            <a:r>
              <a:rPr lang="en-GB" i="1" dirty="0"/>
              <a:t>The photo of solar PV panels is by Alex Alliston, UK.</a:t>
            </a:r>
            <a:endParaRPr lang="en-GB" dirty="0"/>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‘passive house’ is an ultra-low energy building requiring little energy to heat or cool because the house is extremely well insulated and air-tight. It also naturally stores plenty of energy in its walls, making it easy to keep at an even temperature, trapping the sun’s heat in the day and releasing it slowly at night.</a:t>
            </a:r>
          </a:p>
          <a:p>
            <a:r>
              <a:rPr lang="en-GB" dirty="0"/>
              <a:t>This house is intended for a cool climate and has large windows on the side that faces the sun (solar panels are mounted on the sunny side). The sun’s rays passing through the windows provide light and also heat up the rooms.</a:t>
            </a:r>
          </a:p>
          <a:p>
            <a:r>
              <a:rPr lang="en-GB" dirty="0"/>
              <a:t>(It probably has smaller windows on the non-sunny side to conserve heat in winter. It probably has blinds on the sunny side to help avoid overheating in the summer.) </a:t>
            </a:r>
          </a:p>
          <a:p>
            <a:pPr defTabSz="990752">
              <a:defRPr/>
            </a:pPr>
            <a:r>
              <a:rPr lang="en-GB" dirty="0"/>
              <a:t>This house has a lot of solar PV panels to provide most of its electricity. It also has two solar collector panels which are used to heat water. </a:t>
            </a:r>
          </a:p>
          <a:p>
            <a:r>
              <a:rPr lang="en-GB" i="1" dirty="0"/>
              <a:t>The photo of an affordable passive house is by Natural Building Technologies on Flickr (link: https://www.flickr.com/photos/naturalbuildingtech/8702180088)</a:t>
            </a:r>
          </a:p>
        </p:txBody>
      </p:sp>
      <p:sp>
        <p:nvSpPr>
          <p:cNvPr id="4" name="Slide Number Placeholder 3"/>
          <p:cNvSpPr>
            <a:spLocks noGrp="1"/>
          </p:cNvSpPr>
          <p:nvPr>
            <p:ph type="sldNum" sz="quarter" idx="5"/>
          </p:nvPr>
        </p:nvSpPr>
        <p:spPr/>
        <p:txBody>
          <a:bodyPr/>
          <a:lstStyle/>
          <a:p>
            <a:fld id="{E4B1B247-9ABE-4E5B-BAC9-09413BD9348E}" type="slidenum">
              <a:rPr lang="en-GB" smtClean="0"/>
              <a:t>13</a:t>
            </a:fld>
            <a:endParaRPr lang="en-GB"/>
          </a:p>
        </p:txBody>
      </p:sp>
    </p:spTree>
    <p:extLst>
      <p:ext uri="{BB962C8B-B14F-4D97-AF65-F5344CB8AC3E}">
        <p14:creationId xmlns:p14="http://schemas.microsoft.com/office/powerpoint/2010/main" val="102948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A36682E-E885-4199-BDCF-7A9F47006AA8}" type="slidenum">
              <a:rPr lang="en-US" altLang="en-US" sz="1300"/>
              <a:pPr/>
              <a:t>14</a:t>
            </a:fld>
            <a:endParaRPr lang="en-US" alt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Ask pupils to explain what they did in Activity 9 (make a wind turbine).</a:t>
            </a:r>
          </a:p>
          <a:p>
            <a:pPr defTabSz="990752">
              <a:defRPr/>
            </a:pPr>
            <a:r>
              <a:rPr lang="en-GB" dirty="0"/>
              <a:t>The air pushing against the curved turbine blades makes the turbine rotate.</a:t>
            </a:r>
          </a:p>
          <a:p>
            <a:pPr defTabSz="990752">
              <a:defRPr/>
            </a:pPr>
            <a:r>
              <a:rPr lang="en-GB" dirty="0"/>
              <a:t>Friction between the moving and stationary parts acts to slow the turbine down.</a:t>
            </a:r>
          </a:p>
          <a:p>
            <a:pPr defTabSz="990752">
              <a:defRPr/>
            </a:pPr>
            <a:r>
              <a:rPr lang="en-GB" dirty="0"/>
              <a:t>If you supply electricity to a motor then the motor shaft rotates. If you rotate the shaft of a motor then it will produce electricity – this is how an electrical generator works.</a:t>
            </a:r>
          </a:p>
          <a:p>
            <a:pPr defTabSz="990752">
              <a:defRPr/>
            </a:pPr>
            <a:r>
              <a:rPr lang="en-GB" dirty="0"/>
              <a:t>A real wind turbine converts kinetic (movement) energy from the wind into electrical energy. The model wind turbine does not produce electricity.</a:t>
            </a:r>
          </a:p>
          <a:p>
            <a:pPr defTabSz="990752">
              <a:defRPr/>
            </a:pPr>
            <a:r>
              <a:rPr lang="en-GB" dirty="0"/>
              <a:t>You need quite a large turbine to produce a meaningful amount of energy, so larger free standing turbine are more effective than small roof mounted ones. </a:t>
            </a:r>
          </a:p>
          <a:p>
            <a:pPr defTabSz="990752">
              <a:defRPr/>
            </a:pPr>
            <a:r>
              <a:rPr lang="en-GB" dirty="0"/>
              <a:t>Wind turbines need to be located where the wind is not obstructed by trees and other buildings.</a:t>
            </a:r>
          </a:p>
          <a:p>
            <a:pPr defTabSz="990752">
              <a:defRPr/>
            </a:pPr>
            <a:r>
              <a:rPr lang="en-GB" dirty="0"/>
              <a:t>Wind turbines only work when the wind is blowing. Most houses in the UK are connected to the grid and will not depend solely on wind energy. </a:t>
            </a:r>
          </a:p>
          <a:p>
            <a:pPr defTabSz="990752">
              <a:defRPr/>
            </a:pPr>
            <a:r>
              <a:rPr lang="en-GB" dirty="0"/>
              <a:t>Houses that are not grid-connected will often have a battery to store energy and/or a diesel-powered backup generator.</a:t>
            </a:r>
          </a:p>
          <a:p>
            <a:pPr defTabSz="990752">
              <a:defRPr/>
            </a:pPr>
            <a:r>
              <a:rPr lang="en-GB" dirty="0"/>
              <a:t>There are a number of ways of storing energy to be used when needed which exist or are currently being developed. These include huge batteries, pumped storage (pumping water uphill to a reservoir), compressed air, giants flywheels, huge weights being lifted in mine shafts, storing energy as heat, and splitting water into hydrogen and oxygen, then using the hydrogen e.g. in fuel cells. </a:t>
            </a:r>
          </a:p>
          <a:p>
            <a:pPr defTabSz="990752">
              <a:defRPr/>
            </a:pPr>
            <a:r>
              <a:rPr lang="en-GB" i="1" dirty="0"/>
              <a:t>This photo of community-owned wind turbines is shown with the permission </a:t>
            </a:r>
            <a:r>
              <a:rPr lang="en-GB" sz="1300" i="1" dirty="0"/>
              <a:t>of Resilient Energy </a:t>
            </a:r>
            <a:r>
              <a:rPr lang="en-GB" sz="1300" i="1" dirty="0" err="1"/>
              <a:t>Mounteneys</a:t>
            </a:r>
            <a:r>
              <a:rPr lang="en-GB" sz="1300" i="1" dirty="0"/>
              <a:t> Renewables, UK.</a:t>
            </a:r>
          </a:p>
          <a:p>
            <a:pPr defTabSz="990752">
              <a:defRPr/>
            </a:pPr>
            <a:endParaRPr lang="en-GB" dirty="0"/>
          </a:p>
          <a:p>
            <a:endParaRPr lang="en-US" altLang="en-US" dirty="0"/>
          </a:p>
        </p:txBody>
      </p:sp>
    </p:spTree>
    <p:extLst>
      <p:ext uri="{BB962C8B-B14F-4D97-AF65-F5344CB8AC3E}">
        <p14:creationId xmlns:p14="http://schemas.microsoft.com/office/powerpoint/2010/main" val="212272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041C6BF-49C4-44AA-BA93-8B8A3E40A05E}" type="slidenum">
              <a:rPr lang="en-US" altLang="en-US" sz="1300"/>
              <a:pPr/>
              <a:t>15</a:t>
            </a:fld>
            <a:endParaRPr lang="en-US" alt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Ask pupils to explain what they did in Activity 10 (make a water wheel).</a:t>
            </a:r>
          </a:p>
          <a:p>
            <a:pPr defTabSz="990752">
              <a:defRPr/>
            </a:pPr>
            <a:r>
              <a:rPr lang="en-GB" dirty="0"/>
              <a:t>The water wheel converts energy from the moving water into mechanical work.  </a:t>
            </a:r>
          </a:p>
          <a:p>
            <a:pPr defTabSz="990752">
              <a:defRPr/>
            </a:pPr>
            <a:r>
              <a:rPr lang="en-GB" dirty="0"/>
              <a:t>The water pushes the wheel round, and this is used to drive things such as grind stones for processing grain or large hammers for metalworking amongst other things.</a:t>
            </a:r>
          </a:p>
          <a:p>
            <a:r>
              <a:rPr lang="en-US" altLang="en-US" dirty="0"/>
              <a:t>Water wheels have been used in China for thousands of years. They were also used by the ancient Greeks and the Romans.</a:t>
            </a:r>
          </a:p>
          <a:p>
            <a:r>
              <a:rPr lang="en-US" altLang="en-US" dirty="0"/>
              <a:t>The photo here is from a working water-driven flour mill; Barony Mill on the island of Orkney, Scotland. </a:t>
            </a:r>
          </a:p>
          <a:p>
            <a:r>
              <a:rPr lang="en-US" altLang="en-US" i="1" dirty="0"/>
              <a:t>The photo of a water wheel is shown with permission of Barony Mill (link: https://baronymill.com/)</a:t>
            </a:r>
          </a:p>
          <a:p>
            <a:endParaRPr lang="en-US" altLang="en-US" dirty="0"/>
          </a:p>
          <a:p>
            <a:endParaRPr lang="en-US" altLang="en-US" dirty="0"/>
          </a:p>
        </p:txBody>
      </p:sp>
    </p:spTree>
    <p:extLst>
      <p:ext uri="{BB962C8B-B14F-4D97-AF65-F5344CB8AC3E}">
        <p14:creationId xmlns:p14="http://schemas.microsoft.com/office/powerpoint/2010/main" val="1635619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041C6BF-49C4-44AA-BA93-8B8A3E40A05E}" type="slidenum">
              <a:rPr lang="en-US" altLang="en-US" sz="1300"/>
              <a:pPr/>
              <a:t>16</a:t>
            </a:fld>
            <a:endParaRPr lang="en-US" alt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Modern water wheels and turbines turn energy from moving water into electricity.</a:t>
            </a:r>
          </a:p>
          <a:p>
            <a:r>
              <a:rPr lang="en-US" altLang="en-US" dirty="0"/>
              <a:t>If your property doesn’t have water flowing through it then you won’t be able to use a water wheel to produce electricity!</a:t>
            </a:r>
          </a:p>
          <a:p>
            <a:r>
              <a:rPr lang="en-US" altLang="en-US" dirty="0"/>
              <a:t>You would need quite a lot of water flow or a large vertical fall of water (i.e. plenty of kinetic or potential energy) to produce a meaningful amount of electricity.</a:t>
            </a:r>
          </a:p>
          <a:p>
            <a:r>
              <a:rPr lang="en-US" altLang="en-US" dirty="0"/>
              <a:t>The water wheel in the photo supplies power to 40 households in the Philippines.</a:t>
            </a:r>
          </a:p>
          <a:p>
            <a:r>
              <a:rPr lang="en-US" altLang="en-US" i="1" dirty="0"/>
              <a:t>The photo of a water wheel is shown with permission of Edvard </a:t>
            </a:r>
            <a:r>
              <a:rPr lang="en-US" altLang="en-US" i="1" dirty="0" err="1"/>
              <a:t>Csanyi</a:t>
            </a:r>
            <a:r>
              <a:rPr lang="en-US" altLang="en-US" i="1" dirty="0"/>
              <a:t> of EEP (link: https://electrical-engineering-portal.com/what-would-be-the-cost-of-micro-hydro-plant)</a:t>
            </a:r>
          </a:p>
          <a:p>
            <a:endParaRPr lang="en-US" altLang="en-US" dirty="0"/>
          </a:p>
          <a:p>
            <a:endParaRPr lang="en-US" altLang="en-US" dirty="0"/>
          </a:p>
        </p:txBody>
      </p:sp>
    </p:spTree>
    <p:extLst>
      <p:ext uri="{BB962C8B-B14F-4D97-AF65-F5344CB8AC3E}">
        <p14:creationId xmlns:p14="http://schemas.microsoft.com/office/powerpoint/2010/main" val="421622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A40C7F29-91B0-43A5-B1CE-79EDA5284F8C}" type="slidenum">
              <a:rPr lang="en-US" altLang="en-US" sz="1300"/>
              <a:pPr/>
              <a:t>17</a:t>
            </a:fld>
            <a:endParaRPr lang="en-US" alt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Think about how to use your outdoor space.</a:t>
            </a:r>
          </a:p>
          <a:p>
            <a:r>
              <a:rPr lang="en-US" altLang="en-US" dirty="0"/>
              <a:t>You could have trees to shelter the house from wind and rain; however be careful they don’t obstruct your solar panels and solar heating/lighting.</a:t>
            </a:r>
          </a:p>
          <a:p>
            <a:pPr defTabSz="990752">
              <a:defRPr/>
            </a:pPr>
            <a:r>
              <a:rPr lang="en-US" altLang="en-US" dirty="0"/>
              <a:t>You may want a veranda, patio, sun room or conservatory.</a:t>
            </a:r>
          </a:p>
          <a:p>
            <a:pPr defTabSz="990752">
              <a:defRPr/>
            </a:pPr>
            <a:r>
              <a:rPr lang="en-US" altLang="en-US" dirty="0"/>
              <a:t>You may want a place to store your bicycle or charge your electric car, bicycle or scooter.</a:t>
            </a:r>
          </a:p>
          <a:p>
            <a:r>
              <a:rPr lang="en-US" altLang="en-US" dirty="0"/>
              <a:t>You could have wild flowers to encourage insect life and biodiversity. You could have bird boxes and bird feeders. </a:t>
            </a:r>
          </a:p>
          <a:p>
            <a:r>
              <a:rPr lang="en-US" altLang="en-US" dirty="0"/>
              <a:t>You might want to grow some of your own food.</a:t>
            </a:r>
          </a:p>
          <a:p>
            <a:r>
              <a:rPr lang="en-US" altLang="en-US" i="1" dirty="0"/>
              <a:t>The photo of the eco-house is by </a:t>
            </a:r>
            <a:r>
              <a:rPr lang="en-GB" b="0" i="1" dirty="0">
                <a:solidFill>
                  <a:srgbClr val="000000"/>
                </a:solidFill>
                <a:effectLst/>
              </a:rPr>
              <a:t>© </a:t>
            </a:r>
            <a:r>
              <a:rPr lang="en-GB" b="0" i="1" dirty="0">
                <a:solidFill>
                  <a:schemeClr val="tx1"/>
                </a:solidFill>
                <a:effectLst/>
              </a:rPr>
              <a:t>David P Howard (cc-by-</a:t>
            </a:r>
            <a:r>
              <a:rPr lang="en-GB" b="0" i="1" dirty="0" err="1">
                <a:solidFill>
                  <a:schemeClr val="tx1"/>
                </a:solidFill>
                <a:effectLst/>
              </a:rPr>
              <a:t>sa</a:t>
            </a:r>
            <a:r>
              <a:rPr lang="en-GB" b="0" i="1" dirty="0">
                <a:solidFill>
                  <a:schemeClr val="tx1"/>
                </a:solidFill>
                <a:effectLst/>
              </a:rPr>
              <a:t>/2.0) </a:t>
            </a:r>
            <a:r>
              <a:rPr lang="en-GB" b="0" i="1" dirty="0">
                <a:solidFill>
                  <a:srgbClr val="000000"/>
                </a:solidFill>
                <a:effectLst/>
              </a:rPr>
              <a:t>(link: https://www.geograph.org.uk/reuse.php?id=1915438)</a:t>
            </a:r>
          </a:p>
          <a:p>
            <a:r>
              <a:rPr lang="en-GB" altLang="en-US" b="0" i="1" dirty="0">
                <a:solidFill>
                  <a:srgbClr val="000000"/>
                </a:solidFill>
                <a:effectLst/>
              </a:rPr>
              <a:t>The veranda photo is from </a:t>
            </a:r>
            <a:r>
              <a:rPr lang="en-GB" altLang="en-US" b="0" i="1" dirty="0" err="1">
                <a:solidFill>
                  <a:srgbClr val="000000"/>
                </a:solidFill>
                <a:effectLst/>
              </a:rPr>
              <a:t>PxHere</a:t>
            </a:r>
            <a:r>
              <a:rPr lang="en-GB" altLang="en-US" b="0" i="1" dirty="0">
                <a:solidFill>
                  <a:srgbClr val="000000"/>
                </a:solidFill>
                <a:effectLst/>
              </a:rPr>
              <a:t> (link: https://pxhere.com/en/photo/604738)</a:t>
            </a:r>
          </a:p>
          <a:p>
            <a:pPr defTabSz="990752">
              <a:defRPr/>
            </a:pPr>
            <a:r>
              <a:rPr lang="en-US" altLang="en-US" i="1" dirty="0"/>
              <a:t>The wildflowers photo is from </a:t>
            </a:r>
            <a:r>
              <a:rPr lang="en-US" altLang="en-US" i="1" dirty="0" err="1"/>
              <a:t>Jeyaratnam</a:t>
            </a:r>
            <a:r>
              <a:rPr lang="en-US" altLang="en-US" i="1" dirty="0"/>
              <a:t> </a:t>
            </a:r>
            <a:r>
              <a:rPr lang="en-US" altLang="en-US" i="1" dirty="0" err="1"/>
              <a:t>Caniceus</a:t>
            </a:r>
            <a:r>
              <a:rPr lang="en-US" altLang="en-US" i="1" dirty="0"/>
              <a:t> on </a:t>
            </a:r>
            <a:r>
              <a:rPr lang="en-US" altLang="en-US" i="1" dirty="0" err="1"/>
              <a:t>Pixabay</a:t>
            </a:r>
            <a:r>
              <a:rPr lang="en-US" altLang="en-US" i="1" dirty="0"/>
              <a:t> (link: https://pixabay.com/photos/wild-flower-biodiversity-nature-5215763/)</a:t>
            </a:r>
          </a:p>
          <a:p>
            <a:r>
              <a:rPr lang="en-GB" altLang="en-US" b="0" i="1" dirty="0">
                <a:solidFill>
                  <a:srgbClr val="000000"/>
                </a:solidFill>
                <a:effectLst/>
              </a:rPr>
              <a:t>The photo of a peacock butterfly is from Wikimedia (link: https://tinyurl.com/a2dyfswd).</a:t>
            </a:r>
          </a:p>
          <a:p>
            <a:r>
              <a:rPr lang="en-GB" altLang="en-US" b="0" i="1" dirty="0">
                <a:solidFill>
                  <a:srgbClr val="000000"/>
                </a:solidFill>
                <a:effectLst/>
              </a:rPr>
              <a:t>The photo of a blue tit is from </a:t>
            </a:r>
            <a:r>
              <a:rPr lang="en-GB" altLang="en-US" b="0" i="1" dirty="0" err="1">
                <a:solidFill>
                  <a:srgbClr val="000000"/>
                </a:solidFill>
                <a:effectLst/>
              </a:rPr>
              <a:t>Pixabay</a:t>
            </a:r>
            <a:r>
              <a:rPr lang="en-GB" altLang="en-US" b="0" i="1" dirty="0">
                <a:solidFill>
                  <a:srgbClr val="000000"/>
                </a:solidFill>
                <a:effectLst/>
              </a:rPr>
              <a:t> (link: https://pixabay.com/photos/blue-tit-nesting-box-songbird-4024591/)</a:t>
            </a:r>
          </a:p>
          <a:p>
            <a:pPr defTabSz="990752">
              <a:defRPr/>
            </a:pPr>
            <a:r>
              <a:rPr lang="en-GB" altLang="en-US" b="0" i="1" dirty="0">
                <a:solidFill>
                  <a:srgbClr val="000000"/>
                </a:solidFill>
                <a:effectLst/>
              </a:rPr>
              <a:t>The gardening photo is from Click-Liverpool (link: https://www.clickliverpool.com/features/40748-5-ways-to-get-your-garden-ready-for-spring/).</a:t>
            </a:r>
          </a:p>
          <a:p>
            <a:endParaRPr lang="en-GB" altLang="en-US" b="0" i="1" dirty="0">
              <a:solidFill>
                <a:srgbClr val="000000"/>
              </a:solidFill>
              <a:effectLst/>
              <a:latin typeface="Georgia" panose="02040502050405020303" pitchFamily="18" charset="0"/>
            </a:endParaRPr>
          </a:p>
          <a:p>
            <a:endParaRPr lang="en-US" altLang="en-US" i="1" dirty="0"/>
          </a:p>
        </p:txBody>
      </p:sp>
    </p:spTree>
    <p:extLst>
      <p:ext uri="{BB962C8B-B14F-4D97-AF65-F5344CB8AC3E}">
        <p14:creationId xmlns:p14="http://schemas.microsoft.com/office/powerpoint/2010/main" val="452123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A40C7F29-91B0-43A5-B1CE-79EDA5284F8C}" type="slidenum">
              <a:rPr lang="en-US" altLang="en-US" sz="1300"/>
              <a:pPr/>
              <a:t>18</a:t>
            </a:fld>
            <a:endParaRPr lang="en-US" alt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could grow your own fruit and vegetables. </a:t>
            </a:r>
          </a:p>
          <a:p>
            <a:r>
              <a:rPr lang="en-US" altLang="en-US" dirty="0"/>
              <a:t>Perhaps you could keep chickens and have your own eggs.</a:t>
            </a:r>
          </a:p>
          <a:p>
            <a:r>
              <a:rPr lang="en-US" altLang="en-US" dirty="0"/>
              <a:t>If you want to extend the growing season or grow crops which normally only grow in a warmer climate you could use a greenhouse or polytunnel which uses passive solar heating. </a:t>
            </a:r>
          </a:p>
          <a:p>
            <a:r>
              <a:rPr lang="en-US" altLang="en-US" dirty="0"/>
              <a:t>You might need a compost heap and a shed to store your gardening equipment.</a:t>
            </a:r>
          </a:p>
          <a:p>
            <a:r>
              <a:rPr lang="en-US" altLang="en-US" i="1" dirty="0"/>
              <a:t>The berries photo is by Couleur from </a:t>
            </a:r>
            <a:r>
              <a:rPr lang="en-US" altLang="en-US" i="1" dirty="0" err="1"/>
              <a:t>Pixabay</a:t>
            </a:r>
            <a:r>
              <a:rPr lang="en-US" altLang="en-US" i="1" dirty="0"/>
              <a:t> (link: https://pixabay.com/photos/berries-fruits-raspberries-1546125/).</a:t>
            </a:r>
          </a:p>
          <a:p>
            <a:r>
              <a:rPr lang="en-US" altLang="en-US" i="1" dirty="0"/>
              <a:t>The vegetables photo is from Wikimedia (link: https://upload.wikimedia.org/wikipedia/commons/f/fa/Ecologically_grown_vegetables.jpg).</a:t>
            </a:r>
          </a:p>
          <a:p>
            <a:r>
              <a:rPr lang="en-US" altLang="en-US" i="1" dirty="0"/>
              <a:t>The chicken photo is by Steven </a:t>
            </a:r>
            <a:r>
              <a:rPr lang="en-US" altLang="en-US" i="1" dirty="0" err="1"/>
              <a:t>Depolo</a:t>
            </a:r>
            <a:r>
              <a:rPr lang="en-US" altLang="en-US" i="1" dirty="0"/>
              <a:t> (link: https://tinyurl.com/22b7f7za).</a:t>
            </a:r>
          </a:p>
          <a:p>
            <a:r>
              <a:rPr lang="en-GB" altLang="en-US" b="0" i="1" dirty="0">
                <a:solidFill>
                  <a:srgbClr val="000000"/>
                </a:solidFill>
                <a:effectLst/>
              </a:rPr>
              <a:t>The greenhouse photo is from </a:t>
            </a:r>
            <a:r>
              <a:rPr lang="en-GB" altLang="en-US" b="0" i="1" dirty="0" err="1">
                <a:solidFill>
                  <a:srgbClr val="000000"/>
                </a:solidFill>
                <a:effectLst/>
              </a:rPr>
              <a:t>PxHere</a:t>
            </a:r>
            <a:r>
              <a:rPr lang="en-GB" altLang="en-US" b="0" i="1" dirty="0">
                <a:solidFill>
                  <a:srgbClr val="000000"/>
                </a:solidFill>
                <a:effectLst/>
              </a:rPr>
              <a:t> (link: https://pxhere.com/en/photo/712828).</a:t>
            </a:r>
          </a:p>
          <a:p>
            <a:pPr defTabSz="990752">
              <a:defRPr/>
            </a:pPr>
            <a:r>
              <a:rPr lang="en-GB" i="1" dirty="0"/>
              <a:t>The photos of the outside and inside of a polytunnel are by Jo Polak, Scotland. </a:t>
            </a:r>
          </a:p>
          <a:p>
            <a:endParaRPr lang="en-US" altLang="en-US" i="1" dirty="0"/>
          </a:p>
        </p:txBody>
      </p:sp>
    </p:spTree>
    <p:extLst>
      <p:ext uri="{BB962C8B-B14F-4D97-AF65-F5344CB8AC3E}">
        <p14:creationId xmlns:p14="http://schemas.microsoft.com/office/powerpoint/2010/main" val="152365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041C6BF-49C4-44AA-BA93-8B8A3E40A05E}" type="slidenum">
              <a:rPr lang="en-US" altLang="en-US" sz="1300"/>
              <a:pPr/>
              <a:t>19</a:t>
            </a:fld>
            <a:endParaRPr lang="en-US" alt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Some examples of design criteria for the eco-home are:</a:t>
            </a:r>
          </a:p>
          <a:p>
            <a:pPr marL="185766" indent="-185766" defTabSz="990752">
              <a:buFont typeface="Arial" panose="020B0604020202020204" pitchFamily="34" charset="0"/>
              <a:buChar char="•"/>
              <a:defRPr/>
            </a:pPr>
            <a:r>
              <a:rPr lang="en-GB" dirty="0"/>
              <a:t>Minimising environmental impact</a:t>
            </a:r>
          </a:p>
          <a:p>
            <a:pPr marL="185766" indent="-185766" defTabSz="990752">
              <a:buFont typeface="Arial" panose="020B0604020202020204" pitchFamily="34" charset="0"/>
              <a:buChar char="•"/>
              <a:defRPr/>
            </a:pPr>
            <a:r>
              <a:rPr lang="en-GB" dirty="0"/>
              <a:t>Comfortable to live in, e.g. warm enough in winter and cool enough in summer</a:t>
            </a:r>
          </a:p>
          <a:p>
            <a:pPr marL="185766" indent="-185766" defTabSz="990752">
              <a:buFont typeface="Arial" panose="020B0604020202020204" pitchFamily="34" charset="0"/>
              <a:buChar char="•"/>
              <a:defRPr/>
            </a:pPr>
            <a:r>
              <a:rPr lang="en-GB" dirty="0"/>
              <a:t>Minimising energy usage</a:t>
            </a:r>
          </a:p>
          <a:p>
            <a:pPr marL="185766" indent="-185766" defTabSz="990752">
              <a:buFont typeface="Arial" panose="020B0604020202020204" pitchFamily="34" charset="0"/>
              <a:buChar char="•"/>
              <a:defRPr/>
            </a:pPr>
            <a:r>
              <a:rPr lang="en-GB" dirty="0"/>
              <a:t>Well insulated</a:t>
            </a:r>
          </a:p>
          <a:p>
            <a:pPr marL="185766" indent="-185766" defTabSz="990752">
              <a:buFont typeface="Arial" panose="020B0604020202020204" pitchFamily="34" charset="0"/>
              <a:buChar char="•"/>
              <a:defRPr/>
            </a:pPr>
            <a:r>
              <a:rPr lang="en-GB" dirty="0"/>
              <a:t>Cheap to run</a:t>
            </a:r>
          </a:p>
          <a:p>
            <a:pPr marL="185766" indent="-185766" defTabSz="990752">
              <a:buFont typeface="Arial" panose="020B0604020202020204" pitchFamily="34" charset="0"/>
              <a:buChar char="•"/>
              <a:defRPr/>
            </a:pPr>
            <a:r>
              <a:rPr lang="en-GB" dirty="0"/>
              <a:t>Outside space to grow food</a:t>
            </a:r>
          </a:p>
          <a:p>
            <a:pPr marL="185766" indent="-185766" defTabSz="990752">
              <a:buFont typeface="Arial" panose="020B0604020202020204" pitchFamily="34" charset="0"/>
              <a:buChar char="•"/>
              <a:defRPr/>
            </a:pPr>
            <a:r>
              <a:rPr lang="en-GB" dirty="0"/>
              <a:t>Producing your own renewable energy</a:t>
            </a:r>
          </a:p>
          <a:p>
            <a:pPr marL="185766" indent="-185766" defTabSz="990752">
              <a:buFont typeface="Arial" panose="020B0604020202020204" pitchFamily="34" charset="0"/>
              <a:buChar char="•"/>
              <a:defRPr/>
            </a:pPr>
            <a:r>
              <a:rPr lang="en-GB" dirty="0"/>
              <a:t>Looks nice</a:t>
            </a:r>
          </a:p>
          <a:p>
            <a:pPr marL="185766" indent="-185766" defTabSz="990752">
              <a:buFont typeface="Arial" panose="020B0604020202020204" pitchFamily="34" charset="0"/>
              <a:buChar char="•"/>
              <a:defRPr/>
            </a:pPr>
            <a:r>
              <a:rPr lang="en-GB" dirty="0"/>
              <a:t>Encourages biodiversity</a:t>
            </a:r>
          </a:p>
          <a:p>
            <a:pPr marL="185766" indent="-185766">
              <a:buFont typeface="Arial" panose="020B0604020202020204" pitchFamily="34" charset="0"/>
              <a:buChar char="•"/>
            </a:pPr>
            <a:r>
              <a:rPr lang="en-US" altLang="en-US" dirty="0"/>
              <a:t>Made of local sustainable materials (e.g. wood or local stone structure and sheep’s wool insulation)</a:t>
            </a:r>
          </a:p>
          <a:p>
            <a:pPr marL="185766" indent="-185766">
              <a:buFont typeface="Arial" panose="020B0604020202020204" pitchFamily="34" charset="0"/>
              <a:buChar char="•"/>
            </a:pPr>
            <a:r>
              <a:rPr lang="en-US" altLang="en-US" dirty="0" err="1"/>
              <a:t>Maximises</a:t>
            </a:r>
            <a:r>
              <a:rPr lang="en-US" altLang="en-US" dirty="0"/>
              <a:t> use of rainwater</a:t>
            </a:r>
          </a:p>
          <a:p>
            <a:pPr marL="185766" indent="-185766">
              <a:buFont typeface="Arial" panose="020B0604020202020204" pitchFamily="34" charset="0"/>
              <a:buChar char="•"/>
            </a:pPr>
            <a:r>
              <a:rPr lang="en-US" altLang="en-US" dirty="0"/>
              <a:t>Off grid house (water, electricity, gas)</a:t>
            </a:r>
          </a:p>
          <a:p>
            <a:endParaRPr lang="en-US" altLang="en-US" dirty="0"/>
          </a:p>
        </p:txBody>
      </p:sp>
    </p:spTree>
    <p:extLst>
      <p:ext uri="{BB962C8B-B14F-4D97-AF65-F5344CB8AC3E}">
        <p14:creationId xmlns:p14="http://schemas.microsoft.com/office/powerpoint/2010/main" val="94393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136A47B-1C70-476C-8DD8-FFA74D2DAC96}" type="slidenum">
              <a:rPr lang="en-US" altLang="en-US" sz="1300"/>
              <a:pPr/>
              <a:t>2</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US" altLang="en-US" i="1" dirty="0"/>
              <a:t>The eco-house icon Is from </a:t>
            </a:r>
            <a:r>
              <a:rPr lang="en-US" altLang="en-US" i="1" dirty="0" err="1"/>
              <a:t>Pixabay</a:t>
            </a:r>
            <a:r>
              <a:rPr lang="en-US" altLang="en-US" i="1" dirty="0"/>
              <a:t> (link: https://pixabay.com/vectors/house-home-building-architecture-157112/)</a:t>
            </a:r>
          </a:p>
          <a:p>
            <a:endParaRPr lang="en-US" altLang="en-US" dirty="0"/>
          </a:p>
        </p:txBody>
      </p:sp>
    </p:spTree>
    <p:extLst>
      <p:ext uri="{BB962C8B-B14F-4D97-AF65-F5344CB8AC3E}">
        <p14:creationId xmlns:p14="http://schemas.microsoft.com/office/powerpoint/2010/main" val="1458361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First ask the pupils to try and imagine what their eco-home will look like.</a:t>
            </a:r>
          </a:p>
          <a:p>
            <a:pPr defTabSz="990752">
              <a:defRPr/>
            </a:pPr>
            <a:r>
              <a:rPr lang="en-GB" dirty="0"/>
              <a:t>They then need to make an annotated sketch.</a:t>
            </a:r>
          </a:p>
          <a:p>
            <a:pPr defTabSz="990752">
              <a:defRPr/>
            </a:pPr>
            <a:r>
              <a:rPr lang="en-GB" dirty="0"/>
              <a:t>Encourage them to add plenty of eco-friendly features.</a:t>
            </a:r>
          </a:p>
          <a:p>
            <a:pPr defTabSz="990752">
              <a:defRPr/>
            </a:pPr>
            <a:r>
              <a:rPr lang="en-GB" dirty="0"/>
              <a:t>They don’t have to stick to existing ideas - they can come up  with their own unusual suggestions (e.g. paint which changes from dark to light with increasing temperature).</a:t>
            </a:r>
          </a:p>
          <a:p>
            <a:pPr defTabSz="990752">
              <a:defRPr/>
            </a:pPr>
            <a:r>
              <a:rPr lang="en-GB" dirty="0"/>
              <a:t>They don’t need to stick rigidly to their design criteria.</a:t>
            </a:r>
          </a:p>
          <a:p>
            <a:pPr defTabSz="990752">
              <a:defRPr/>
            </a:pPr>
            <a:r>
              <a:rPr lang="en-GB" dirty="0"/>
              <a:t>They could explain their designs to one another or present them to the whole class.</a:t>
            </a:r>
          </a:p>
          <a:p>
            <a:pPr defTabSz="990752">
              <a:defRPr/>
            </a:pPr>
            <a:r>
              <a:rPr lang="en-GB" dirty="0"/>
              <a:t>If you have time the pupils could make a model of their home, e.g. using a cardboard box and a variety of craft materials. </a:t>
            </a:r>
          </a:p>
          <a:p>
            <a:pPr defTabSz="990752">
              <a:defRPr/>
            </a:pPr>
            <a:r>
              <a:rPr lang="en-GB" dirty="0"/>
              <a:t>They can then include any models they produced when completing the activity cards.</a:t>
            </a:r>
          </a:p>
          <a:p>
            <a:r>
              <a:rPr lang="en-US" altLang="en-US" i="1" dirty="0"/>
              <a:t>This photo of an eco-house is shown with permission of the Leicester Mercury (link: https://tinyurl.com/2sa2xeb9)</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Here is an example of a model eco-home.</a:t>
            </a:r>
          </a:p>
          <a:p>
            <a:r>
              <a:rPr lang="en-US" altLang="en-US" i="1" dirty="0"/>
              <a:t>This photo is by Alex Alliston.</a:t>
            </a:r>
          </a:p>
        </p:txBody>
      </p:sp>
    </p:spTree>
    <p:extLst>
      <p:ext uri="{BB962C8B-B14F-4D97-AF65-F5344CB8AC3E}">
        <p14:creationId xmlns:p14="http://schemas.microsoft.com/office/powerpoint/2010/main" val="24094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041C6BF-49C4-44AA-BA93-8B8A3E40A05E}" type="slidenum">
              <a:rPr lang="en-US" altLang="en-US" sz="1300"/>
              <a:pPr/>
              <a:t>3</a:t>
            </a:fld>
            <a:endParaRPr lang="en-US" alt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If you live in a cool climate then keeping your house warm will be a key consideration.</a:t>
            </a:r>
          </a:p>
          <a:p>
            <a:pPr defTabSz="990752">
              <a:defRPr/>
            </a:pPr>
            <a:r>
              <a:rPr lang="en-GB" dirty="0"/>
              <a:t>If you live in a hot climate then keeping your house cool will be critical.</a:t>
            </a:r>
          </a:p>
          <a:p>
            <a:pPr defTabSz="990752">
              <a:defRPr/>
            </a:pPr>
            <a:r>
              <a:rPr lang="en-GB" dirty="0"/>
              <a:t>It is possible to design a house for both keeping warm in winter and cool in summer. </a:t>
            </a:r>
          </a:p>
          <a:p>
            <a:pPr defTabSz="990752">
              <a:defRPr/>
            </a:pPr>
            <a:r>
              <a:rPr lang="en-GB" dirty="0"/>
              <a:t>Considerations of heating and cooling should be an integral part of the design of the house to minimise the energy required for this.</a:t>
            </a:r>
          </a:p>
          <a:p>
            <a:pPr defTabSz="990752">
              <a:defRPr/>
            </a:pPr>
            <a:r>
              <a:rPr lang="en-GB" dirty="0"/>
              <a:t>Generate your own renewable energy if possible.</a:t>
            </a:r>
          </a:p>
          <a:p>
            <a:pPr defTabSz="990752">
              <a:defRPr/>
            </a:pPr>
            <a:r>
              <a:rPr lang="en-GB" dirty="0"/>
              <a:t>Rainwater harvesting can reduce your usage of mains water, whilst helping to reduce water shortages and flooding.</a:t>
            </a:r>
          </a:p>
          <a:p>
            <a:pPr defTabSz="990752">
              <a:defRPr/>
            </a:pPr>
            <a:r>
              <a:rPr lang="en-GB" dirty="0"/>
              <a:t>If you live in a climate where it snows then remember to have a sloping roof to help the snow slide off.</a:t>
            </a:r>
          </a:p>
          <a:p>
            <a:r>
              <a:rPr lang="en-US" altLang="en-US" i="1" dirty="0"/>
              <a:t>The photo is from Wikimedia (link: https://upload.wikimedia.org/wikipedia/commons/7/75/Knocklyon_Solar_House.jpg)</a:t>
            </a:r>
          </a:p>
          <a:p>
            <a:endParaRPr lang="en-US" altLang="en-US" dirty="0"/>
          </a:p>
        </p:txBody>
      </p:sp>
    </p:spTree>
    <p:extLst>
      <p:ext uri="{BB962C8B-B14F-4D97-AF65-F5344CB8AC3E}">
        <p14:creationId xmlns:p14="http://schemas.microsoft.com/office/powerpoint/2010/main" val="358814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A36682E-E885-4199-BDCF-7A9F47006AA8}" type="slidenum">
              <a:rPr lang="en-US" altLang="en-US" sz="1300"/>
              <a:pPr/>
              <a:t>4</a:t>
            </a:fld>
            <a:endParaRPr lang="en-US" alt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Ask pupils to explain what they did in Activity 1 (investigate heat insulation) and what they found out.</a:t>
            </a:r>
          </a:p>
          <a:p>
            <a:pPr defTabSz="990752">
              <a:defRPr/>
            </a:pPr>
            <a:r>
              <a:rPr lang="en-GB" dirty="0"/>
              <a:t>The insulated mug of water cooled down more slowly because the insulation helped retain the heat.</a:t>
            </a:r>
          </a:p>
          <a:p>
            <a:pPr defTabSz="990752">
              <a:defRPr/>
            </a:pPr>
            <a:r>
              <a:rPr lang="en-GB" dirty="0"/>
              <a:t>You could have retained the heat better by adding more insulation and/or using more effective insulating materials.</a:t>
            </a:r>
          </a:p>
          <a:p>
            <a:pPr defTabSz="990752">
              <a:defRPr/>
            </a:pPr>
            <a:r>
              <a:rPr lang="en-GB" b="0" i="0" dirty="0"/>
              <a:t>Typically, in a poorly insulated house about 25% of heat is lost through the roof, 10% through windows and doors, 15% through the floor, 35% through the walls and 15% through draughts.</a:t>
            </a:r>
          </a:p>
          <a:p>
            <a:pPr defTabSz="990752">
              <a:defRPr/>
            </a:pPr>
            <a:r>
              <a:rPr lang="en-GB" b="0" i="0" dirty="0"/>
              <a:t>The main ways to reduce heat loss are shown on the diagram</a:t>
            </a:r>
            <a:r>
              <a:rPr lang="en-GB" i="1" dirty="0"/>
              <a:t>.</a:t>
            </a:r>
          </a:p>
          <a:p>
            <a:pPr defTabSz="990752">
              <a:defRPr/>
            </a:pPr>
            <a:r>
              <a:rPr lang="en-GB" i="0" dirty="0"/>
              <a:t>Designing a very well insulated house can help it to stay both warm in winter and cool in summer.</a:t>
            </a:r>
          </a:p>
          <a:p>
            <a:pPr defTabSz="990752">
              <a:defRPr/>
            </a:pPr>
            <a:r>
              <a:rPr lang="en-GB" i="1" dirty="0"/>
              <a:t>This image is from the TTS Build-a-House class kit (link: https://www.tts-group.co.uk/build-a-house-class-kit-/1017004.html)</a:t>
            </a:r>
            <a:endParaRPr lang="en-GB" dirty="0"/>
          </a:p>
          <a:p>
            <a:pPr defTabSz="990752">
              <a:defRPr/>
            </a:pPr>
            <a:endParaRPr lang="en-GB" dirty="0"/>
          </a:p>
          <a:p>
            <a:endParaRPr lang="en-US" altLang="en-US" dirty="0"/>
          </a:p>
        </p:txBody>
      </p:sp>
    </p:spTree>
    <p:extLst>
      <p:ext uri="{BB962C8B-B14F-4D97-AF65-F5344CB8AC3E}">
        <p14:creationId xmlns:p14="http://schemas.microsoft.com/office/powerpoint/2010/main" val="231991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pupils to explain what happened in Activity 2 (investigate the relationship between colour and solar heating).</a:t>
            </a:r>
          </a:p>
          <a:p>
            <a:r>
              <a:rPr lang="en-GB" dirty="0"/>
              <a:t>Light colours reflect more of the sun’s rays, whilst darker colours absorb more of the sun’s rays so they heat up more in the sun. </a:t>
            </a:r>
          </a:p>
          <a:p>
            <a:r>
              <a:rPr lang="en-GB" dirty="0"/>
              <a:t>(Sunlight contains all colours of the rainbow mixed together. A white surface reflects all the colours so it stays cooler, whilst a black surface reflects none of the colours and gets hotter. A red surface, for example, reflects red light and absorbs the other colours.)</a:t>
            </a:r>
          </a:p>
          <a:p>
            <a:r>
              <a:rPr lang="en-GB" dirty="0"/>
              <a:t>Transparent sticky tape was needed because this allowed the light to pass through. </a:t>
            </a:r>
          </a:p>
          <a:p>
            <a:r>
              <a:rPr lang="en-GB" dirty="0"/>
              <a:t>Painting your house white or light coloured should help it to stay cooler in summer.</a:t>
            </a:r>
          </a:p>
          <a:p>
            <a:r>
              <a:rPr lang="en-GB" dirty="0"/>
              <a:t>Other ways to help keep your house cool include using blinds, shades or overhangs to cover the windows or vents to allow air flow. You can also use a fan or air conditioning.</a:t>
            </a:r>
          </a:p>
          <a:p>
            <a:r>
              <a:rPr lang="en-GB" i="1" dirty="0"/>
              <a:t>The photo of Santorini in Greece is from Wikimedia (link: https://commons.wikimedia.org/wiki/File:Oia-Santorini-Greece.jpg)</a:t>
            </a:r>
          </a:p>
        </p:txBody>
      </p:sp>
      <p:sp>
        <p:nvSpPr>
          <p:cNvPr id="4" name="Slide Number Placeholder 3"/>
          <p:cNvSpPr>
            <a:spLocks noGrp="1"/>
          </p:cNvSpPr>
          <p:nvPr>
            <p:ph type="sldNum" sz="quarter" idx="5"/>
          </p:nvPr>
        </p:nvSpPr>
        <p:spPr/>
        <p:txBody>
          <a:bodyPr/>
          <a:lstStyle/>
          <a:p>
            <a:fld id="{E4B1B247-9ABE-4E5B-BAC9-09413BD9348E}" type="slidenum">
              <a:rPr lang="en-GB" smtClean="0"/>
              <a:t>5</a:t>
            </a:fld>
            <a:endParaRPr lang="en-GB"/>
          </a:p>
        </p:txBody>
      </p:sp>
    </p:spTree>
    <p:extLst>
      <p:ext uri="{BB962C8B-B14F-4D97-AF65-F5344CB8AC3E}">
        <p14:creationId xmlns:p14="http://schemas.microsoft.com/office/powerpoint/2010/main" val="323263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61B91A3-9E6E-4F3A-9AB5-798FEBEE3B50}" type="slidenum">
              <a:rPr lang="en-US" altLang="en-US" sz="1300"/>
              <a:pPr/>
              <a:t>6</a:t>
            </a:fld>
            <a:endParaRPr lang="en-US" alt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Ask pupils to explain what they did in Activity 3 (make a cooling fan).</a:t>
            </a:r>
          </a:p>
          <a:p>
            <a:pPr defTabSz="990752">
              <a:defRPr/>
            </a:pPr>
            <a:r>
              <a:rPr lang="en-GB" dirty="0"/>
              <a:t>Because the blades of the fan are positioned at an angle to the air, as they rotate they also push the air forwards, resulting in a stream of air.</a:t>
            </a:r>
          </a:p>
          <a:p>
            <a:pPr defTabSz="990752">
              <a:defRPr/>
            </a:pPr>
            <a:r>
              <a:rPr lang="en-US" altLang="en-US" dirty="0"/>
              <a:t>Your body gives off heat to the surrounding air. The fan blows this warm air away and replaces it with cooler air, make you feel cooler.</a:t>
            </a:r>
          </a:p>
          <a:p>
            <a:pPr defTabSz="990752">
              <a:defRPr/>
            </a:pPr>
            <a:r>
              <a:rPr lang="en-US" altLang="en-US" dirty="0"/>
              <a:t>If you wet your fingers and put them in front of the fan the airstream helps the water evaporate from your fingers, making them feel even cooler. For more information on evaporative cooling see the next slide.</a:t>
            </a:r>
          </a:p>
          <a:p>
            <a:pPr defTabSz="990752">
              <a:defRPr/>
            </a:pPr>
            <a:r>
              <a:rPr lang="en-US" altLang="en-US" dirty="0"/>
              <a:t>Fans are much cheaper to install and run than air conditioning. Fans use much less electricity than air conditioning – air conditioning has a high carbon footprint (unless it is powered by renewable electricity). However air conditioning is more effective in actually cooling the room.    </a:t>
            </a:r>
          </a:p>
          <a:p>
            <a:pPr defTabSz="990752">
              <a:defRPr/>
            </a:pPr>
            <a:r>
              <a:rPr lang="en-US" altLang="en-US" i="1" dirty="0"/>
              <a:t>Photo with pedestal fan from </a:t>
            </a:r>
            <a:r>
              <a:rPr lang="en-US" altLang="en-US" i="1" dirty="0" err="1"/>
              <a:t>PxHere</a:t>
            </a:r>
            <a:r>
              <a:rPr lang="en-US" altLang="en-US" i="1" dirty="0"/>
              <a:t> (link: https://pxhere.com/en/photo/493370)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136A47B-1C70-476C-8DD8-FFA74D2DAC96}" type="slidenum">
              <a:rPr lang="en-US" altLang="en-US" sz="1300"/>
              <a:pPr/>
              <a:t>7</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Ask pupils to explain what they did in Activity 4 (make an evaporative cooler).</a:t>
            </a:r>
          </a:p>
          <a:p>
            <a:pPr defTabSz="990752">
              <a:defRPr/>
            </a:pPr>
            <a:r>
              <a:rPr lang="en-GB" dirty="0"/>
              <a:t>To ensure a fair test, identical margarine tubs were used, the same amount of water was added to the tub, it was placed in the same environment and the same thermometer was used.</a:t>
            </a:r>
          </a:p>
          <a:p>
            <a:pPr defTabSz="990752">
              <a:defRPr/>
            </a:pPr>
            <a:r>
              <a:rPr lang="en-GB" dirty="0"/>
              <a:t>The evaporative cooling effect should have reduced the temperature by several degrees Centigrade.</a:t>
            </a:r>
          </a:p>
          <a:p>
            <a:pPr defTabSz="990752">
              <a:defRPr/>
            </a:pPr>
            <a:r>
              <a:rPr lang="en-GB" dirty="0"/>
              <a:t>(When water evaporates it changes state, turning from a liquid into a gas. This change uses up heat energy so it provides a cooling effect to the surface from which the water evaporates.)</a:t>
            </a:r>
          </a:p>
          <a:p>
            <a:pPr>
              <a:defRPr/>
            </a:pPr>
            <a:r>
              <a:rPr lang="en-GB" dirty="0"/>
              <a:t>To increase the cooling effect you could try placing the tub being cooled in the shade, placing it in a more windy area or increase the surface area begin cooled, for example by using a flatter tub or by covering it in wet paper towel so that the sides are cooled as well as the top. </a:t>
            </a:r>
          </a:p>
          <a:p>
            <a:pPr defTabSz="990752">
              <a:defRPr/>
            </a:pPr>
            <a:r>
              <a:rPr lang="en-GB" dirty="0"/>
              <a:t>The clay fridge doesn’t need electricity – it works by evaporative cooling. Clay is porous so it absorbs water which then gradually evaporates and keeps the fridge cool. </a:t>
            </a:r>
          </a:p>
          <a:p>
            <a:pPr defTabSz="990752">
              <a:defRPr/>
            </a:pPr>
            <a:r>
              <a:rPr lang="en-GB" dirty="0"/>
              <a:t>Evaporative coolers can be used where there is no electricity or the supply is unreliable. Also where people can’t afford electrical refrigerators.</a:t>
            </a:r>
          </a:p>
          <a:p>
            <a:pPr defTabSz="990752">
              <a:defRPr/>
            </a:pPr>
            <a:r>
              <a:rPr lang="en-GB" i="1" dirty="0"/>
              <a:t>The photos of the </a:t>
            </a:r>
            <a:r>
              <a:rPr lang="en-GB" i="1" dirty="0" err="1"/>
              <a:t>Mitticool</a:t>
            </a:r>
            <a:r>
              <a:rPr lang="en-GB" i="1" dirty="0"/>
              <a:t> Clay Refrigerator are shown with permission of </a:t>
            </a:r>
            <a:r>
              <a:rPr lang="en-GB" i="1" dirty="0" err="1"/>
              <a:t>Mitticool</a:t>
            </a:r>
            <a:r>
              <a:rPr lang="en-GB" i="1" dirty="0"/>
              <a:t> Products, India (link: https://mitticool.com/product/mitticool-clay-refrigerator50-liter/) </a:t>
            </a:r>
          </a:p>
          <a:p>
            <a:pPr defTabSz="990752">
              <a:defRPr/>
            </a:pPr>
            <a:endParaRPr lang="en-GB" dirty="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8136A47B-1C70-476C-8DD8-FFA74D2DAC96}" type="slidenum">
              <a:rPr lang="en-US" altLang="en-US" sz="1300"/>
              <a:pPr/>
              <a:t>8</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The sides are made from bricks which are porous and retain water.</a:t>
            </a:r>
          </a:p>
          <a:p>
            <a:pPr defTabSz="990752">
              <a:defRPr/>
            </a:pPr>
            <a:r>
              <a:rPr lang="en-GB" dirty="0"/>
              <a:t>The cover is made from dried palm leaves, banana leaves or grasses which also retain water.</a:t>
            </a:r>
          </a:p>
          <a:p>
            <a:pPr defTabSz="990752">
              <a:defRPr/>
            </a:pPr>
            <a:r>
              <a:rPr lang="en-GB" dirty="0"/>
              <a:t>If it is not built in the shade then a shelter is constructed around it to shade it from the sun.</a:t>
            </a:r>
          </a:p>
          <a:p>
            <a:pPr defTabSz="990752">
              <a:defRPr/>
            </a:pPr>
            <a:r>
              <a:rPr lang="en-GB" dirty="0"/>
              <a:t>It needs to be watered 3-4 times a day.</a:t>
            </a:r>
          </a:p>
          <a:p>
            <a:pPr defTabSz="990752">
              <a:defRPr/>
            </a:pPr>
            <a:r>
              <a:rPr lang="en-GB" i="1" dirty="0"/>
              <a:t>The photos are shown with permission of the World Vegetable Centre (link: https://www.youtube.com/watch?v=enOjVc-kN7Q)</a:t>
            </a:r>
            <a:endParaRPr lang="en-GB" dirty="0"/>
          </a:p>
          <a:p>
            <a:endParaRPr lang="en-US" altLang="en-US" dirty="0"/>
          </a:p>
        </p:txBody>
      </p:sp>
    </p:spTree>
    <p:extLst>
      <p:ext uri="{BB962C8B-B14F-4D97-AF65-F5344CB8AC3E}">
        <p14:creationId xmlns:p14="http://schemas.microsoft.com/office/powerpoint/2010/main" val="122220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804986" indent="-309610">
              <a:defRPr sz="2600">
                <a:solidFill>
                  <a:schemeClr val="tx1"/>
                </a:solidFill>
                <a:latin typeface="Times New Roman" pitchFamily="18" charset="0"/>
              </a:defRPr>
            </a:lvl2pPr>
            <a:lvl3pPr marL="1238441" indent="-247688">
              <a:defRPr sz="2600">
                <a:solidFill>
                  <a:schemeClr val="tx1"/>
                </a:solidFill>
                <a:latin typeface="Times New Roman" pitchFamily="18" charset="0"/>
              </a:defRPr>
            </a:lvl3pPr>
            <a:lvl4pPr marL="1733817" indent="-247688">
              <a:defRPr sz="2600">
                <a:solidFill>
                  <a:schemeClr val="tx1"/>
                </a:solidFill>
                <a:latin typeface="Times New Roman" pitchFamily="18" charset="0"/>
              </a:defRPr>
            </a:lvl4pPr>
            <a:lvl5pPr marL="2229193" indent="-247688">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fld id="{486D20C3-45AF-4C84-8CE0-272D9D1D7D80}" type="slidenum">
              <a:rPr lang="en-US" altLang="en-US" sz="1300"/>
              <a:pPr/>
              <a:t>9</a:t>
            </a:fld>
            <a:endParaRPr lang="en-US" altLang="en-US" sz="13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0752">
              <a:defRPr/>
            </a:pPr>
            <a:r>
              <a:rPr lang="en-GB" dirty="0"/>
              <a:t>Ask pupils to explain what they did in Activity 5 (make a rainwater catcher).</a:t>
            </a:r>
          </a:p>
          <a:p>
            <a:pPr defTabSz="990752">
              <a:defRPr/>
            </a:pPr>
            <a:r>
              <a:rPr lang="en-GB" dirty="0"/>
              <a:t>The cone is to increase the area which catches rainwater so that you catch more.</a:t>
            </a:r>
          </a:p>
          <a:p>
            <a:pPr defTabSz="990752">
              <a:defRPr/>
            </a:pPr>
            <a:r>
              <a:rPr lang="en-GB" dirty="0"/>
              <a:t>Card absorbs water, but plastic sheet does not. So a card cone would have gone soggy and not retained its shape. </a:t>
            </a:r>
          </a:p>
          <a:p>
            <a:pPr defTabSz="990752">
              <a:defRPr/>
            </a:pPr>
            <a:r>
              <a:rPr lang="en-GB" dirty="0"/>
              <a:t>Rainwater is free and using it helps reduce usage of mains water.</a:t>
            </a:r>
          </a:p>
          <a:p>
            <a:pPr defTabSz="990752">
              <a:defRPr/>
            </a:pPr>
            <a:r>
              <a:rPr lang="en-GB" dirty="0"/>
              <a:t>Harvesting rainwater can help reduce water shortages and flooding.</a:t>
            </a:r>
          </a:p>
          <a:p>
            <a:pPr defTabSz="990752">
              <a:defRPr/>
            </a:pPr>
            <a:r>
              <a:rPr lang="en-GB" dirty="0"/>
              <a:t>It is good for plants, and can be used for flushing toilets, washing clothes and cleaning.</a:t>
            </a:r>
          </a:p>
          <a:p>
            <a:pPr defTabSz="990752">
              <a:defRPr/>
            </a:pPr>
            <a:r>
              <a:rPr lang="en-GB" dirty="0"/>
              <a:t>It should not be used for drinking unless it has been properly treated.</a:t>
            </a:r>
          </a:p>
          <a:p>
            <a:pPr defTabSz="990752">
              <a:defRPr/>
            </a:pPr>
            <a:r>
              <a:rPr lang="en-GB" dirty="0"/>
              <a:t>You can catch more rainwater by using the rain which falls on a roof, as this has a much larger area for collecting the rainwater. You could also have a pond.</a:t>
            </a:r>
          </a:p>
          <a:p>
            <a:pPr defTabSz="990752">
              <a:defRPr/>
            </a:pPr>
            <a:r>
              <a:rPr lang="en-GB" dirty="0"/>
              <a:t>Ways to use less water include using rainwater to water plants, taking shorter showers, not leaving the tap on which brushing teeth, washing clothes less often, flushing your (home) toilet less often, minimise use of hosepipes.</a:t>
            </a:r>
          </a:p>
          <a:p>
            <a:pPr defTabSz="990752">
              <a:defRPr/>
            </a:pPr>
            <a:r>
              <a:rPr lang="en-GB" dirty="0"/>
              <a:t>In this photo the water which lands on the roof of the greenhouse runs along the gutters and down the downpipes into the water barrels. It is then used to water the plants.</a:t>
            </a:r>
          </a:p>
          <a:p>
            <a:pPr defTabSz="990752">
              <a:defRPr/>
            </a:pPr>
            <a:r>
              <a:rPr lang="en-GB" i="1" dirty="0"/>
              <a:t>This photo of a greenhouse with rainwater harvesting is by Jo Polak, Scotland.</a:t>
            </a:r>
          </a:p>
          <a:p>
            <a:pPr defTabSz="990752">
              <a:defRPr/>
            </a:pPr>
            <a:endParaRPr lang="en-GB" dirty="0"/>
          </a:p>
          <a:p>
            <a:pPr defTabSz="990752">
              <a:defRPr/>
            </a:pPr>
            <a:endParaRPr lang="en-GB" dirty="0"/>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out additional bar">
    <p:spTree>
      <p:nvGrpSpPr>
        <p:cNvPr id="1" name=""/>
        <p:cNvGrpSpPr/>
        <p:nvPr/>
      </p:nvGrpSpPr>
      <p:grpSpPr>
        <a:xfrm>
          <a:off x="0" y="0"/>
          <a:ext cx="0" cy="0"/>
          <a:chOff x="0" y="0"/>
          <a:chExt cx="0" cy="0"/>
        </a:xfrm>
      </p:grpSpPr>
      <p:sp>
        <p:nvSpPr>
          <p:cNvPr id="3" name="Picture Placeholder 3"/>
          <p:cNvSpPr>
            <a:spLocks noGrp="1"/>
          </p:cNvSpPr>
          <p:nvPr>
            <p:ph type="pic" sz="quarter" idx="11" hasCustomPrompt="1"/>
          </p:nvPr>
        </p:nvSpPr>
        <p:spPr>
          <a:xfrm>
            <a:off x="0" y="2564905"/>
            <a:ext cx="9144000" cy="4293096"/>
          </a:xfrm>
          <a:prstGeom prst="rect">
            <a:avLst/>
          </a:prstGeom>
        </p:spPr>
        <p:txBody>
          <a:bodyPr anchor="ctr"/>
          <a:lstStyle>
            <a:lvl1pPr marL="0" indent="0" algn="ctr">
              <a:buNone/>
              <a:defRPr baseline="0"/>
            </a:lvl1pPr>
          </a:lstStyle>
          <a:p>
            <a:r>
              <a:rPr lang="en-US" dirty="0"/>
              <a:t>Insert picture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text here</a:t>
            </a:r>
            <a:endParaRPr lang="en-GB" dirty="0"/>
          </a:p>
        </p:txBody>
      </p:sp>
    </p:spTree>
    <p:extLst>
      <p:ext uri="{BB962C8B-B14F-4D97-AF65-F5344CB8AC3E}">
        <p14:creationId xmlns:p14="http://schemas.microsoft.com/office/powerpoint/2010/main" val="54036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5">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228680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6">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83913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284012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rgbClr val="6C696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131148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537691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52687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44508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226499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277623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6">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180151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additional bar">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2886075"/>
            <a:ext cx="9144000" cy="3971925"/>
          </a:xfrm>
          <a:prstGeom prst="rect">
            <a:avLst/>
          </a:prstGeom>
        </p:spPr>
        <p:txBody>
          <a:bodyPr anchor="ctr"/>
          <a:lstStyle>
            <a:lvl1pPr marL="0" indent="0" algn="ctr">
              <a:buNone/>
              <a:defRPr baseline="0"/>
            </a:lvl1pPr>
          </a:lstStyle>
          <a:p>
            <a:r>
              <a:rPr lang="en-US" dirty="0"/>
              <a:t>Insert picture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text here</a:t>
            </a:r>
            <a:endParaRPr lang="en-GB" dirty="0"/>
          </a:p>
        </p:txBody>
      </p:sp>
      <p:sp>
        <p:nvSpPr>
          <p:cNvPr id="7" name="Text Placeholder 6"/>
          <p:cNvSpPr>
            <a:spLocks noGrp="1"/>
          </p:cNvSpPr>
          <p:nvPr>
            <p:ph type="body" sz="quarter" idx="10"/>
          </p:nvPr>
        </p:nvSpPr>
        <p:spPr>
          <a:xfrm>
            <a:off x="0" y="2572165"/>
            <a:ext cx="9144000" cy="313932"/>
          </a:xfrm>
          <a:prstGeom prst="rect">
            <a:avLst/>
          </a:prstGeom>
          <a:solidFill>
            <a:schemeClr val="accent6">
              <a:alpha val="20000"/>
            </a:schemeClr>
          </a:solidFill>
        </p:spPr>
        <p:txBody>
          <a:bodyPr anchor="ctr">
            <a:noAutofit/>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2665243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1">
              <a:alpha val="2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21771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444242">
              <a:alpha val="20000"/>
            </a:srgb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4280077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4"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327358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813287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39367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61686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63465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6">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2387952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EECCD8"/>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2553974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DAD9D9"/>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95308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3568" y="609600"/>
            <a:ext cx="7774632" cy="1143000"/>
          </a:xfrm>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pPr lvl="0"/>
            <a:endParaRPr lang="en-GB" noProof="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D6BB84B5-06C3-4DFF-A5C6-568AA24A83DA}" type="slidenum">
              <a:rPr lang="en-GB" altLang="en-US"/>
              <a:pPr>
                <a:defRPr/>
              </a:pPr>
              <a:t>‹#›</a:t>
            </a:fld>
            <a:endParaRPr lang="en-GB" altLang="en-US"/>
          </a:p>
        </p:txBody>
      </p:sp>
    </p:spTree>
    <p:extLst>
      <p:ext uri="{BB962C8B-B14F-4D97-AF65-F5344CB8AC3E}">
        <p14:creationId xmlns:p14="http://schemas.microsoft.com/office/powerpoint/2010/main" val="695218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4"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870553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564477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38071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249152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36421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154320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877064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7995"/>
            <a:ext cx="9144000" cy="550858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94111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TS aqua">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694484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TS orange">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225949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85800" y="1700213"/>
            <a:ext cx="7772400" cy="4395787"/>
          </a:xfrm>
          <a:prstGeom prst="rect">
            <a:avLst/>
          </a:prstGeom>
        </p:spPr>
        <p:txBody>
          <a:bodyPr/>
          <a:lstStyle>
            <a:lvl1pPr>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7C0FB0C-6C86-47DF-83EC-A36B4F6E400B}" type="slidenum">
              <a:rPr lang="en-GB" altLang="en-US"/>
              <a:pPr>
                <a:defRPr/>
              </a:pPr>
              <a:t>‹#›</a:t>
            </a:fld>
            <a:endParaRPr lang="en-GB" altLang="en-US"/>
          </a:p>
        </p:txBody>
      </p:sp>
    </p:spTree>
    <p:extLst>
      <p:ext uri="{BB962C8B-B14F-4D97-AF65-F5344CB8AC3E}">
        <p14:creationId xmlns:p14="http://schemas.microsoft.com/office/powerpoint/2010/main" val="3767804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TS pink">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wrap="square"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822223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TS leaf green">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1237915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TS lilac">
    <p:bg>
      <p:bgPr>
        <a:solidFill>
          <a:schemeClr val="accent5"/>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4289662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TS indigo">
    <p:bg>
      <p:bgPr>
        <a:solidFill>
          <a:schemeClr val="accent6"/>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943657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976680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4"/>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1186648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tx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616169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3"/>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557843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5"/>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620680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6"/>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CEDEED"/>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5252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4E9C1E4D-FB50-4DD4-B603-ADCC3FDF4F59}" type="slidenum">
              <a:rPr lang="en-GB" altLang="en-US"/>
              <a:pPr>
                <a:defRPr/>
              </a:pPr>
              <a:t>‹#›</a:t>
            </a:fld>
            <a:endParaRPr lang="en-GB" altLang="en-US"/>
          </a:p>
        </p:txBody>
      </p:sp>
    </p:spTree>
    <p:extLst>
      <p:ext uri="{BB962C8B-B14F-4D97-AF65-F5344CB8AC3E}">
        <p14:creationId xmlns:p14="http://schemas.microsoft.com/office/powerpoint/2010/main" val="2565464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1"/>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EECCD8"/>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094989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rgbClr val="44424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DAD9D9"/>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481647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3468711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61537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2590516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0173214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rgbClr val="8C7D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1541326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00259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4" name="Rectangle 3"/>
          <p:cNvSpPr/>
          <p:nvPr userDrawn="1"/>
        </p:nvSpPr>
        <p:spPr>
          <a:xfrm>
            <a:off x="0" y="1371600"/>
            <a:ext cx="9144000" cy="304800"/>
          </a:xfrm>
          <a:prstGeom prst="rect">
            <a:avLst/>
          </a:pr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
        <p:nvSpPr>
          <p:cNvPr id="14" name="Title 1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0371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4">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70305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tx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86058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3">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08688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emf"/><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emf"/><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emf"/><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3.emf"/><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3.emf"/><Relationship Id="rId4" Type="http://schemas.openxmlformats.org/officeDocument/2006/relationships/slideLayout" Target="../slideLayouts/slideLayout4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4.xml"/><Relationship Id="rId7"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Picture 2" descr="TTS logo Pantones 210714.eps"/>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1400" y="227706"/>
            <a:ext cx="1905000" cy="999454"/>
          </a:xfrm>
          <a:prstGeom prst="rect">
            <a:avLst/>
          </a:prstGeom>
        </p:spPr>
      </p:pic>
      <p:sp>
        <p:nvSpPr>
          <p:cNvPr id="4" name="Rectangle 3"/>
          <p:cNvSpPr/>
          <p:nvPr/>
        </p:nvSpPr>
        <p:spPr>
          <a:xfrm>
            <a:off x="0" y="1437824"/>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Placeholder 1"/>
          <p:cNvSpPr>
            <a:spLocks noGrp="1"/>
          </p:cNvSpPr>
          <p:nvPr>
            <p:ph type="title"/>
          </p:nvPr>
        </p:nvSpPr>
        <p:spPr>
          <a:xfrm>
            <a:off x="0" y="1443147"/>
            <a:ext cx="9143999" cy="985277"/>
          </a:xfrm>
          <a:prstGeom prst="rect">
            <a:avLst/>
          </a:prstGeom>
        </p:spPr>
        <p:txBody>
          <a:bodyPr vert="horz" lIns="91440" tIns="45720" rIns="91440" bIns="45720" rtlCol="0" anchor="ctr">
            <a:normAutofit/>
          </a:bodyPr>
          <a:lstStyle/>
          <a:p>
            <a:r>
              <a:rPr lang="en-US" dirty="0"/>
              <a:t>Click to add text here</a:t>
            </a:r>
            <a:endParaRPr lang="en-GB" dirty="0"/>
          </a:p>
        </p:txBody>
      </p:sp>
      <p:pic>
        <p:nvPicPr>
          <p:cNvPr id="7" name="Picture 6">
            <a:extLst>
              <a:ext uri="{FF2B5EF4-FFF2-40B4-BE49-F238E27FC236}">
                <a16:creationId xmlns:a16="http://schemas.microsoft.com/office/drawing/2014/main" id="{E1F2C48D-66CA-453A-B834-A6F4AE694E68}"/>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920681" y="227706"/>
            <a:ext cx="799208" cy="1042799"/>
          </a:xfrm>
          <a:prstGeom prst="rect">
            <a:avLst/>
          </a:prstGeom>
        </p:spPr>
      </p:pic>
    </p:spTree>
    <p:extLst>
      <p:ext uri="{BB962C8B-B14F-4D97-AF65-F5344CB8AC3E}">
        <p14:creationId xmlns:p14="http://schemas.microsoft.com/office/powerpoint/2010/main" val="20775701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62" r:id="rId3"/>
    <p:sldLayoutId id="2147483763" r:id="rId4"/>
    <p:sldLayoutId id="2147483765" r:id="rId5"/>
  </p:sldLayoutIdLst>
  <p:txStyles>
    <p:title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1"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13005740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705" r:id="rId4"/>
    <p:sldLayoutId id="2147483706" r:id="rId5"/>
    <p:sldLayoutId id="2147483707" r:id="rId6"/>
    <p:sldLayoutId id="2147483708" r:id="rId7"/>
    <p:sldLayoutId id="2147483709"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3430835047"/>
      </p:ext>
    </p:extLst>
  </p:cSld>
  <p:clrMap bg1="lt1" tx1="dk1" bg2="lt2" tx2="dk2" accent1="accent1" accent2="accent2" accent3="accent3" accent4="accent4" accent5="accent5" accent6="accent6" hlink="hlink" folHlink="folHlink"/>
  <p:sldLayoutIdLst>
    <p:sldLayoutId id="2147483710" r:id="rId1"/>
    <p:sldLayoutId id="2147483702" r:id="rId2"/>
    <p:sldLayoutId id="2147483711" r:id="rId3"/>
    <p:sldLayoutId id="2147483712" r:id="rId4"/>
    <p:sldLayoutId id="2147483713" r:id="rId5"/>
    <p:sldLayoutId id="2147483714" r:id="rId6"/>
    <p:sldLayoutId id="2147483715" r:id="rId7"/>
    <p:sldLayoutId id="214748371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3625994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91405718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406545"/>
      </p:ext>
    </p:extLst>
  </p:cSld>
  <p:clrMap bg1="lt1" tx1="dk1" bg2="lt2" tx2="dk2" accent1="accent1" accent2="accent2" accent3="accent3" accent4="accent4" accent5="accent5" accent6="accent6" hlink="hlink" folHlink="folHlink"/>
  <p:sldLayoutIdLst>
    <p:sldLayoutId id="2147483719" r:id="rId1"/>
    <p:sldLayoutId id="2147483699" r:id="rId2"/>
    <p:sldLayoutId id="2147483698" r:id="rId3"/>
    <p:sldLayoutId id="2147483700" r:id="rId4"/>
    <p:sldLayoutId id="2147483717" r:id="rId5"/>
    <p:sldLayoutId id="21474837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1854865113"/>
      </p:ext>
    </p:extLst>
  </p:cSld>
  <p:clrMap bg1="lt1" tx1="dk1" bg2="lt2" tx2="dk2" accent1="accent1" accent2="accent2" accent3="accent3" accent4="accent4" accent5="accent5" accent6="accent6" hlink="hlink" folHlink="folHlink"/>
  <p:sldLayoutIdLst>
    <p:sldLayoutId id="2147483739" r:id="rId1"/>
    <p:sldLayoutId id="2147483748" r:id="rId2"/>
    <p:sldLayoutId id="2147483749" r:id="rId3"/>
    <p:sldLayoutId id="2147483750" r:id="rId4"/>
    <p:sldLayoutId id="2147483751" r:id="rId5"/>
    <p:sldLayoutId id="2147483752" r:id="rId6"/>
    <p:sldLayoutId id="2147483753" r:id="rId7"/>
    <p:sldLayoutId id="2147483754"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4262366786"/>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 id="2147483760" r:id="rId4"/>
    <p:sldLayoutId id="2147483757" r:id="rId5"/>
    <p:sldLayoutId id="2147483761" r:id="rId6"/>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4000" dirty="0">
                <a:latin typeface="Arial" charset="0"/>
                <a:cs typeface="Arial" charset="0"/>
              </a:rPr>
              <a:t>Designing an eco-home</a:t>
            </a:r>
            <a:endParaRPr lang="en-GB" altLang="en-US" sz="3200" dirty="0">
              <a:latin typeface="Arial" charset="0"/>
              <a:cs typeface="Arial" charset="0"/>
            </a:endParaRPr>
          </a:p>
        </p:txBody>
      </p:sp>
      <p:sp>
        <p:nvSpPr>
          <p:cNvPr id="7" name="Rectangle 3">
            <a:extLst>
              <a:ext uri="{FF2B5EF4-FFF2-40B4-BE49-F238E27FC236}">
                <a16:creationId xmlns:a16="http://schemas.microsoft.com/office/drawing/2014/main" id="{65B56D7B-1130-4082-92B8-8E8091D999AD}"/>
              </a:ext>
            </a:extLst>
          </p:cNvPr>
          <p:cNvSpPr txBox="1">
            <a:spLocks noChangeArrowheads="1"/>
          </p:cNvSpPr>
          <p:nvPr/>
        </p:nvSpPr>
        <p:spPr>
          <a:xfrm>
            <a:off x="284291" y="2681122"/>
            <a:ext cx="3257652"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An eco-home is one which has minimal impact on the environment.</a:t>
            </a:r>
          </a:p>
          <a:p>
            <a:pPr>
              <a:spcAft>
                <a:spcPts val="600"/>
              </a:spcAft>
            </a:pPr>
            <a:r>
              <a:rPr lang="en-GB" altLang="en-US" sz="2400" dirty="0">
                <a:latin typeface="Arial" charset="0"/>
                <a:cs typeface="Arial" charset="0"/>
              </a:rPr>
              <a:t>This PowerPoint and the activities you have conducted should give you some ideas to help you design your own eco-home.</a:t>
            </a:r>
            <a:endParaRPr lang="en-GB" altLang="en-US" dirty="0">
              <a:latin typeface="Arial" charset="0"/>
              <a:cs typeface="Arial" charset="0"/>
            </a:endParaRPr>
          </a:p>
        </p:txBody>
      </p:sp>
      <p:pic>
        <p:nvPicPr>
          <p:cNvPr id="4" name="Picture 3">
            <a:extLst>
              <a:ext uri="{FF2B5EF4-FFF2-40B4-BE49-F238E27FC236}">
                <a16:creationId xmlns:a16="http://schemas.microsoft.com/office/drawing/2014/main" id="{60A3B088-6A5F-4C73-8407-E739BC247B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83507" y="2681122"/>
            <a:ext cx="4776397" cy="3857935"/>
          </a:xfrm>
          <a:prstGeom prst="rect">
            <a:avLst/>
          </a:prstGeom>
        </p:spPr>
      </p:pic>
    </p:spTree>
    <p:extLst>
      <p:ext uri="{BB962C8B-B14F-4D97-AF65-F5344CB8AC3E}">
        <p14:creationId xmlns:p14="http://schemas.microsoft.com/office/powerpoint/2010/main" val="359794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46441" y="1351773"/>
            <a:ext cx="7734141" cy="1143000"/>
          </a:xfrm>
        </p:spPr>
        <p:txBody>
          <a:bodyPr>
            <a:normAutofit/>
          </a:bodyPr>
          <a:lstStyle/>
          <a:p>
            <a:r>
              <a:rPr lang="en-GB" altLang="en-US" sz="4000" dirty="0">
                <a:latin typeface="Arial" charset="0"/>
                <a:cs typeface="Arial" charset="0"/>
              </a:rPr>
              <a:t>Filtering water</a:t>
            </a:r>
          </a:p>
        </p:txBody>
      </p:sp>
      <p:sp>
        <p:nvSpPr>
          <p:cNvPr id="12" name="Rectangle 3">
            <a:extLst>
              <a:ext uri="{FF2B5EF4-FFF2-40B4-BE49-F238E27FC236}">
                <a16:creationId xmlns:a16="http://schemas.microsoft.com/office/drawing/2014/main" id="{01410659-D595-40F4-BDDB-68D91442F414}"/>
              </a:ext>
            </a:extLst>
          </p:cNvPr>
          <p:cNvSpPr txBox="1">
            <a:spLocks noChangeArrowheads="1"/>
          </p:cNvSpPr>
          <p:nvPr/>
        </p:nvSpPr>
        <p:spPr>
          <a:xfrm>
            <a:off x="107623" y="2756548"/>
            <a:ext cx="4575588" cy="39264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you did in Activity 6 (investigate water filtering).</a:t>
            </a:r>
          </a:p>
          <a:p>
            <a:pPr>
              <a:spcAft>
                <a:spcPts val="600"/>
              </a:spcAft>
            </a:pPr>
            <a:r>
              <a:rPr lang="en-GB" altLang="en-US" sz="2400" dirty="0">
                <a:latin typeface="Arial" charset="0"/>
                <a:cs typeface="Arial" charset="0"/>
              </a:rPr>
              <a:t>Which filter worked the best?</a:t>
            </a:r>
          </a:p>
          <a:p>
            <a:pPr>
              <a:spcAft>
                <a:spcPts val="600"/>
              </a:spcAft>
            </a:pPr>
            <a:r>
              <a:rPr lang="en-GB" altLang="en-US" sz="2400" dirty="0">
                <a:latin typeface="Arial" charset="0"/>
                <a:cs typeface="Arial" charset="0"/>
              </a:rPr>
              <a:t>Did it remove all the dirt from the water?</a:t>
            </a:r>
          </a:p>
          <a:p>
            <a:pPr>
              <a:spcAft>
                <a:spcPts val="600"/>
              </a:spcAft>
            </a:pPr>
            <a:r>
              <a:rPr lang="en-GB" altLang="en-US" sz="2400" dirty="0">
                <a:latin typeface="Arial" charset="0"/>
                <a:cs typeface="Arial" charset="0"/>
              </a:rPr>
              <a:t>Why should you not drink water unless it has been properly treated?</a:t>
            </a:r>
          </a:p>
        </p:txBody>
      </p:sp>
      <p:pic>
        <p:nvPicPr>
          <p:cNvPr id="4" name="Picture 3">
            <a:extLst>
              <a:ext uri="{FF2B5EF4-FFF2-40B4-BE49-F238E27FC236}">
                <a16:creationId xmlns:a16="http://schemas.microsoft.com/office/drawing/2014/main" id="{01DCD55D-D826-4E82-A47C-61DB54F1AB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2855404"/>
            <a:ext cx="4275438" cy="3574392"/>
          </a:xfrm>
          <a:prstGeom prst="rect">
            <a:avLst/>
          </a:prstGeom>
        </p:spPr>
      </p:pic>
    </p:spTree>
    <p:extLst>
      <p:ext uri="{BB962C8B-B14F-4D97-AF65-F5344CB8AC3E}">
        <p14:creationId xmlns:p14="http://schemas.microsoft.com/office/powerpoint/2010/main" val="388033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2278" y="1351773"/>
            <a:ext cx="5972175" cy="1143000"/>
          </a:xfrm>
        </p:spPr>
        <p:txBody>
          <a:bodyPr>
            <a:normAutofit/>
          </a:bodyPr>
          <a:lstStyle/>
          <a:p>
            <a:r>
              <a:rPr lang="en-GB" altLang="en-US" sz="4000" dirty="0">
                <a:latin typeface="Arial" charset="0"/>
                <a:cs typeface="Arial" charset="0"/>
              </a:rPr>
              <a:t>Low energy hot water</a:t>
            </a:r>
          </a:p>
        </p:txBody>
      </p:sp>
      <p:sp>
        <p:nvSpPr>
          <p:cNvPr id="8" name="Rectangle 3">
            <a:extLst>
              <a:ext uri="{FF2B5EF4-FFF2-40B4-BE49-F238E27FC236}">
                <a16:creationId xmlns:a16="http://schemas.microsoft.com/office/drawing/2014/main" id="{8F4403B0-986F-456C-BA59-4A05E313CB48}"/>
              </a:ext>
            </a:extLst>
          </p:cNvPr>
          <p:cNvSpPr txBox="1">
            <a:spLocks noChangeArrowheads="1"/>
          </p:cNvSpPr>
          <p:nvPr/>
        </p:nvSpPr>
        <p:spPr>
          <a:xfrm>
            <a:off x="5160484" y="2684171"/>
            <a:ext cx="3847589" cy="36205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you did in Activity 7 (make a solar hot water heater).</a:t>
            </a:r>
          </a:p>
          <a:p>
            <a:pPr>
              <a:spcAft>
                <a:spcPts val="600"/>
              </a:spcAft>
            </a:pPr>
            <a:r>
              <a:rPr lang="en-GB" altLang="en-US" sz="2400" dirty="0">
                <a:latin typeface="Arial" charset="0"/>
                <a:cs typeface="Arial" charset="0"/>
              </a:rPr>
              <a:t>What results did you obtain? </a:t>
            </a:r>
          </a:p>
          <a:p>
            <a:pPr>
              <a:spcAft>
                <a:spcPts val="600"/>
              </a:spcAft>
            </a:pPr>
            <a:r>
              <a:rPr lang="en-GB" altLang="en-US" sz="2400" dirty="0">
                <a:latin typeface="Arial" charset="0"/>
                <a:cs typeface="Arial" charset="0"/>
              </a:rPr>
              <a:t>Suggest some ways to get your hot water to a higher temperature.</a:t>
            </a:r>
          </a:p>
          <a:p>
            <a:pPr>
              <a:spcAft>
                <a:spcPts val="600"/>
              </a:spcAft>
            </a:pPr>
            <a:r>
              <a:rPr lang="en-GB" altLang="en-US" sz="2400" dirty="0">
                <a:latin typeface="Arial" charset="0"/>
                <a:cs typeface="Arial" charset="0"/>
              </a:rPr>
              <a:t>Why are the pipes on this solar collector black?</a:t>
            </a:r>
          </a:p>
        </p:txBody>
      </p:sp>
      <p:pic>
        <p:nvPicPr>
          <p:cNvPr id="4" name="Picture 3">
            <a:extLst>
              <a:ext uri="{FF2B5EF4-FFF2-40B4-BE49-F238E27FC236}">
                <a16:creationId xmlns:a16="http://schemas.microsoft.com/office/drawing/2014/main" id="{371A8051-2D1F-4C4D-BB1E-34DB55CF5E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0558" y="2881883"/>
            <a:ext cx="4615542" cy="3518739"/>
          </a:xfrm>
          <a:prstGeom prst="rect">
            <a:avLst/>
          </a:prstGeom>
        </p:spPr>
      </p:pic>
    </p:spTree>
    <p:extLst>
      <p:ext uri="{BB962C8B-B14F-4D97-AF65-F5344CB8AC3E}">
        <p14:creationId xmlns:p14="http://schemas.microsoft.com/office/powerpoint/2010/main" val="304082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369663"/>
            <a:ext cx="9143999" cy="1143000"/>
          </a:xfrm>
        </p:spPr>
        <p:txBody>
          <a:bodyPr>
            <a:normAutofit/>
          </a:bodyPr>
          <a:lstStyle/>
          <a:p>
            <a:r>
              <a:rPr lang="en-GB" altLang="en-US" sz="4000" dirty="0">
                <a:latin typeface="Arial" charset="0"/>
                <a:cs typeface="Arial" charset="0"/>
              </a:rPr>
              <a:t>Solar PV panels</a:t>
            </a:r>
          </a:p>
        </p:txBody>
      </p:sp>
      <p:sp>
        <p:nvSpPr>
          <p:cNvPr id="17" name="Rectangle 3">
            <a:extLst>
              <a:ext uri="{FF2B5EF4-FFF2-40B4-BE49-F238E27FC236}">
                <a16:creationId xmlns:a16="http://schemas.microsoft.com/office/drawing/2014/main" id="{9C1E0B00-E921-4EE5-96FC-12FEED2BED73}"/>
              </a:ext>
            </a:extLst>
          </p:cNvPr>
          <p:cNvSpPr txBox="1">
            <a:spLocks noChangeArrowheads="1"/>
          </p:cNvSpPr>
          <p:nvPr/>
        </p:nvSpPr>
        <p:spPr>
          <a:xfrm>
            <a:off x="238603" y="2783041"/>
            <a:ext cx="4148046" cy="1287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you did in Activity 8 (investigate solar PV).</a:t>
            </a:r>
          </a:p>
          <a:p>
            <a:pPr>
              <a:spcAft>
                <a:spcPts val="600"/>
              </a:spcAft>
            </a:pPr>
            <a:r>
              <a:rPr lang="en-GB" altLang="en-US" sz="2400" dirty="0">
                <a:latin typeface="Arial" charset="0"/>
                <a:cs typeface="Arial" charset="0"/>
              </a:rPr>
              <a:t>What do solar PV panels do?</a:t>
            </a:r>
          </a:p>
          <a:p>
            <a:pPr>
              <a:spcAft>
                <a:spcPts val="600"/>
              </a:spcAft>
            </a:pPr>
            <a:r>
              <a:rPr lang="en-GB" altLang="en-US" sz="2400" dirty="0">
                <a:latin typeface="Arial" charset="0"/>
                <a:cs typeface="Arial" charset="0"/>
              </a:rPr>
              <a:t>Do they work in the night?</a:t>
            </a:r>
          </a:p>
          <a:p>
            <a:pPr>
              <a:spcAft>
                <a:spcPts val="600"/>
              </a:spcAft>
            </a:pPr>
            <a:r>
              <a:rPr lang="en-GB" altLang="en-US" sz="2400" dirty="0">
                <a:latin typeface="Arial" charset="0"/>
                <a:cs typeface="Arial" charset="0"/>
              </a:rPr>
              <a:t>How could you store the energy to use when you need it?</a:t>
            </a:r>
          </a:p>
          <a:p>
            <a:pPr>
              <a:spcAft>
                <a:spcPts val="600"/>
              </a:spcAft>
            </a:pPr>
            <a:endParaRPr lang="en-GB" altLang="en-US" sz="2400" dirty="0">
              <a:latin typeface="Arial" charset="0"/>
              <a:cs typeface="Arial" charset="0"/>
            </a:endParaRPr>
          </a:p>
          <a:p>
            <a:pPr>
              <a:spcAft>
                <a:spcPts val="600"/>
              </a:spcAft>
            </a:pPr>
            <a:endParaRPr lang="en-GB" altLang="en-US" sz="2400" dirty="0">
              <a:latin typeface="Arial" charset="0"/>
              <a:cs typeface="Arial" charset="0"/>
            </a:endParaRPr>
          </a:p>
        </p:txBody>
      </p:sp>
      <p:pic>
        <p:nvPicPr>
          <p:cNvPr id="5" name="Picture 4">
            <a:extLst>
              <a:ext uri="{FF2B5EF4-FFF2-40B4-BE49-F238E27FC236}">
                <a16:creationId xmlns:a16="http://schemas.microsoft.com/office/drawing/2014/main" id="{226760B7-FC5D-48EB-912B-BF0E585B24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23162" y="2685091"/>
            <a:ext cx="4246311" cy="3931486"/>
          </a:xfrm>
          <a:prstGeom prst="rect">
            <a:avLst/>
          </a:prstGeom>
        </p:spPr>
      </p:pic>
    </p:spTree>
    <p:extLst>
      <p:ext uri="{BB962C8B-B14F-4D97-AF65-F5344CB8AC3E}">
        <p14:creationId xmlns:p14="http://schemas.microsoft.com/office/powerpoint/2010/main" val="314270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Minimising energy use</a:t>
            </a:r>
          </a:p>
        </p:txBody>
      </p:sp>
      <p:sp>
        <p:nvSpPr>
          <p:cNvPr id="9" name="Rectangle 3">
            <a:extLst>
              <a:ext uri="{FF2B5EF4-FFF2-40B4-BE49-F238E27FC236}">
                <a16:creationId xmlns:a16="http://schemas.microsoft.com/office/drawing/2014/main" id="{24857B79-5305-4B24-8C84-3871B1007062}"/>
              </a:ext>
            </a:extLst>
          </p:cNvPr>
          <p:cNvSpPr txBox="1">
            <a:spLocks noChangeArrowheads="1"/>
          </p:cNvSpPr>
          <p:nvPr/>
        </p:nvSpPr>
        <p:spPr>
          <a:xfrm>
            <a:off x="4522571" y="2677843"/>
            <a:ext cx="4621428" cy="10615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This is a ‘passive house’ – several features of the house help reduce energy usage.</a:t>
            </a:r>
          </a:p>
          <a:p>
            <a:pPr>
              <a:spcAft>
                <a:spcPts val="600"/>
              </a:spcAft>
            </a:pPr>
            <a:r>
              <a:rPr lang="en-GB" altLang="en-US" sz="2400" dirty="0">
                <a:latin typeface="Arial" charset="0"/>
                <a:cs typeface="Arial" charset="0"/>
              </a:rPr>
              <a:t>Passive solar heating captures and keeps as much solar energy as possible.</a:t>
            </a:r>
          </a:p>
          <a:p>
            <a:pPr>
              <a:spcAft>
                <a:spcPts val="600"/>
              </a:spcAft>
            </a:pPr>
            <a:r>
              <a:rPr lang="en-GB" altLang="en-US" sz="2400" dirty="0">
                <a:latin typeface="Arial" charset="0"/>
                <a:cs typeface="Arial" charset="0"/>
              </a:rPr>
              <a:t>Why are the windows so big?</a:t>
            </a:r>
          </a:p>
          <a:p>
            <a:pPr>
              <a:spcAft>
                <a:spcPts val="600"/>
              </a:spcAft>
            </a:pPr>
            <a:r>
              <a:rPr lang="en-GB" altLang="en-US" sz="2400" dirty="0">
                <a:latin typeface="Arial" charset="0"/>
                <a:cs typeface="Arial" charset="0"/>
              </a:rPr>
              <a:t>What are mounted on the roof? What </a:t>
            </a:r>
            <a:r>
              <a:rPr lang="en-GB" altLang="en-US" sz="2400">
                <a:latin typeface="Arial" charset="0"/>
                <a:cs typeface="Arial" charset="0"/>
              </a:rPr>
              <a:t>are they </a:t>
            </a:r>
            <a:r>
              <a:rPr lang="en-GB" altLang="en-US" sz="2400" dirty="0">
                <a:latin typeface="Arial" charset="0"/>
                <a:cs typeface="Arial" charset="0"/>
              </a:rPr>
              <a:t>used for?</a:t>
            </a:r>
          </a:p>
          <a:p>
            <a:pPr marL="0" indent="0">
              <a:spcAft>
                <a:spcPts val="600"/>
              </a:spcAft>
              <a:buNone/>
            </a:pPr>
            <a:endParaRPr lang="en-GB" altLang="en-US" sz="2400" dirty="0">
              <a:latin typeface="Arial" charset="0"/>
              <a:cs typeface="Arial" charset="0"/>
            </a:endParaRPr>
          </a:p>
          <a:p>
            <a:pPr marL="0" indent="0">
              <a:spcAft>
                <a:spcPts val="600"/>
              </a:spcAft>
              <a:buNone/>
            </a:pPr>
            <a:endParaRPr lang="en-GB" altLang="en-US" sz="2400" dirty="0">
              <a:latin typeface="Arial" charset="0"/>
              <a:cs typeface="Arial" charset="0"/>
            </a:endParaRPr>
          </a:p>
          <a:p>
            <a:pPr>
              <a:spcAft>
                <a:spcPts val="600"/>
              </a:spcAft>
            </a:pPr>
            <a:endParaRPr lang="en-GB" altLang="en-US" sz="2400" dirty="0">
              <a:latin typeface="Arial" charset="0"/>
              <a:cs typeface="Arial" charset="0"/>
            </a:endParaRPr>
          </a:p>
        </p:txBody>
      </p:sp>
      <p:pic>
        <p:nvPicPr>
          <p:cNvPr id="5" name="Picture 4">
            <a:extLst>
              <a:ext uri="{FF2B5EF4-FFF2-40B4-BE49-F238E27FC236}">
                <a16:creationId xmlns:a16="http://schemas.microsoft.com/office/drawing/2014/main" id="{37FF00CA-78B1-4555-8C03-8CCD57F1F97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0880" y="2677843"/>
            <a:ext cx="3816915" cy="3827471"/>
          </a:xfrm>
          <a:prstGeom prst="rect">
            <a:avLst/>
          </a:prstGeom>
        </p:spPr>
      </p:pic>
    </p:spTree>
    <p:extLst>
      <p:ext uri="{BB962C8B-B14F-4D97-AF65-F5344CB8AC3E}">
        <p14:creationId xmlns:p14="http://schemas.microsoft.com/office/powerpoint/2010/main" val="36011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2278" y="1351773"/>
            <a:ext cx="5972175" cy="1143000"/>
          </a:xfrm>
        </p:spPr>
        <p:txBody>
          <a:bodyPr>
            <a:normAutofit/>
          </a:bodyPr>
          <a:lstStyle/>
          <a:p>
            <a:r>
              <a:rPr lang="en-GB" altLang="en-US" sz="4000" dirty="0">
                <a:latin typeface="Arial" charset="0"/>
                <a:cs typeface="Arial" charset="0"/>
              </a:rPr>
              <a:t>Wind turbine</a:t>
            </a:r>
          </a:p>
        </p:txBody>
      </p:sp>
      <p:sp>
        <p:nvSpPr>
          <p:cNvPr id="7" name="Rectangle 3">
            <a:extLst>
              <a:ext uri="{FF2B5EF4-FFF2-40B4-BE49-F238E27FC236}">
                <a16:creationId xmlns:a16="http://schemas.microsoft.com/office/drawing/2014/main" id="{0CD36BE8-1908-4302-BBB4-969C31A75891}"/>
              </a:ext>
            </a:extLst>
          </p:cNvPr>
          <p:cNvSpPr txBox="1">
            <a:spLocks noChangeArrowheads="1"/>
          </p:cNvSpPr>
          <p:nvPr/>
        </p:nvSpPr>
        <p:spPr>
          <a:xfrm>
            <a:off x="366122" y="2728302"/>
            <a:ext cx="3881365"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you did in Activity 9 (make a wind turbine).</a:t>
            </a:r>
          </a:p>
          <a:p>
            <a:pPr>
              <a:spcAft>
                <a:spcPts val="600"/>
              </a:spcAft>
            </a:pPr>
            <a:r>
              <a:rPr lang="en-GB" altLang="en-US" sz="2400" dirty="0">
                <a:latin typeface="Arial" charset="0"/>
                <a:cs typeface="Arial" charset="0"/>
              </a:rPr>
              <a:t>Did you encounter any difficulties? How did you overcome them?</a:t>
            </a:r>
          </a:p>
          <a:p>
            <a:pPr>
              <a:spcAft>
                <a:spcPts val="600"/>
              </a:spcAft>
            </a:pPr>
            <a:r>
              <a:rPr lang="en-GB" altLang="en-US" sz="2400" dirty="0">
                <a:latin typeface="Arial" charset="0"/>
                <a:cs typeface="Arial" charset="0"/>
              </a:rPr>
              <a:t>What does a real wind turbine do? </a:t>
            </a:r>
          </a:p>
          <a:p>
            <a:pPr>
              <a:spcAft>
                <a:spcPts val="600"/>
              </a:spcAft>
            </a:pPr>
            <a:r>
              <a:rPr lang="en-GB" altLang="en-US" sz="2400" dirty="0">
                <a:latin typeface="Arial" charset="0"/>
                <a:cs typeface="Arial" charset="0"/>
              </a:rPr>
              <a:t>Does it work all the time?</a:t>
            </a:r>
          </a:p>
        </p:txBody>
      </p:sp>
      <p:pic>
        <p:nvPicPr>
          <p:cNvPr id="3" name="Picture 2">
            <a:extLst>
              <a:ext uri="{FF2B5EF4-FFF2-40B4-BE49-F238E27FC236}">
                <a16:creationId xmlns:a16="http://schemas.microsoft.com/office/drawing/2014/main" id="{B0210EF4-322A-48D4-8F25-D19DAC06FC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35130" y="2672169"/>
            <a:ext cx="4582885" cy="3946983"/>
          </a:xfrm>
          <a:prstGeom prst="rect">
            <a:avLst/>
          </a:prstGeom>
        </p:spPr>
      </p:pic>
    </p:spTree>
    <p:extLst>
      <p:ext uri="{BB962C8B-B14F-4D97-AF65-F5344CB8AC3E}">
        <p14:creationId xmlns:p14="http://schemas.microsoft.com/office/powerpoint/2010/main" val="423404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1360510"/>
            <a:ext cx="9143999" cy="1143000"/>
          </a:xfrm>
        </p:spPr>
        <p:txBody>
          <a:bodyPr>
            <a:normAutofit/>
          </a:bodyPr>
          <a:lstStyle/>
          <a:p>
            <a:r>
              <a:rPr lang="en-GB" altLang="en-US" sz="4000" dirty="0">
                <a:latin typeface="Arial" charset="0"/>
                <a:cs typeface="Arial" charset="0"/>
              </a:rPr>
              <a:t>Water wheel</a:t>
            </a:r>
            <a:endParaRPr lang="en-US" altLang="en-US" sz="4000" dirty="0">
              <a:latin typeface="Arial" charset="0"/>
              <a:cs typeface="Arial" charset="0"/>
            </a:endParaRPr>
          </a:p>
        </p:txBody>
      </p:sp>
      <p:sp>
        <p:nvSpPr>
          <p:cNvPr id="4" name="Rectangle 3">
            <a:extLst>
              <a:ext uri="{FF2B5EF4-FFF2-40B4-BE49-F238E27FC236}">
                <a16:creationId xmlns:a16="http://schemas.microsoft.com/office/drawing/2014/main" id="{01BC9650-77E7-4DF8-923F-1C2CA849EFC8}"/>
              </a:ext>
            </a:extLst>
          </p:cNvPr>
          <p:cNvSpPr txBox="1">
            <a:spLocks noChangeArrowheads="1"/>
          </p:cNvSpPr>
          <p:nvPr/>
        </p:nvSpPr>
        <p:spPr>
          <a:xfrm>
            <a:off x="384462" y="2946268"/>
            <a:ext cx="3421419"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you did in Activity 10 (make a water wheel).</a:t>
            </a:r>
          </a:p>
          <a:p>
            <a:pPr>
              <a:spcAft>
                <a:spcPts val="600"/>
              </a:spcAft>
            </a:pPr>
            <a:r>
              <a:rPr lang="en-GB" altLang="en-US" sz="2400" dirty="0">
                <a:latin typeface="Arial" charset="0"/>
                <a:cs typeface="Arial" charset="0"/>
              </a:rPr>
              <a:t>How does a water wheel work?</a:t>
            </a:r>
          </a:p>
          <a:p>
            <a:pPr>
              <a:spcAft>
                <a:spcPts val="600"/>
              </a:spcAft>
            </a:pPr>
            <a:r>
              <a:rPr lang="en-GB" altLang="en-US" sz="2400" dirty="0">
                <a:latin typeface="Arial" charset="0"/>
                <a:cs typeface="Arial" charset="0"/>
              </a:rPr>
              <a:t>What were water wheels used for in the past?</a:t>
            </a:r>
          </a:p>
        </p:txBody>
      </p:sp>
      <p:pic>
        <p:nvPicPr>
          <p:cNvPr id="5" name="Picture 4">
            <a:extLst>
              <a:ext uri="{FF2B5EF4-FFF2-40B4-BE49-F238E27FC236}">
                <a16:creationId xmlns:a16="http://schemas.microsoft.com/office/drawing/2014/main" id="{B8182BDA-EDF9-4F65-AB30-C9AE3C18B6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82417" y="2864359"/>
            <a:ext cx="4777121" cy="3584121"/>
          </a:xfrm>
          <a:prstGeom prst="rect">
            <a:avLst/>
          </a:prstGeom>
        </p:spPr>
      </p:pic>
    </p:spTree>
    <p:extLst>
      <p:ext uri="{BB962C8B-B14F-4D97-AF65-F5344CB8AC3E}">
        <p14:creationId xmlns:p14="http://schemas.microsoft.com/office/powerpoint/2010/main" val="303396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1360510"/>
            <a:ext cx="9143999" cy="1143000"/>
          </a:xfrm>
        </p:spPr>
        <p:txBody>
          <a:bodyPr>
            <a:normAutofit/>
          </a:bodyPr>
          <a:lstStyle/>
          <a:p>
            <a:r>
              <a:rPr lang="en-GB" altLang="en-US" sz="4000" dirty="0">
                <a:latin typeface="Arial" charset="0"/>
                <a:cs typeface="Arial" charset="0"/>
              </a:rPr>
              <a:t>Water wheel to generate electricity</a:t>
            </a:r>
            <a:endParaRPr lang="en-US" altLang="en-US" sz="4000" dirty="0">
              <a:latin typeface="Arial" charset="0"/>
              <a:cs typeface="Arial" charset="0"/>
            </a:endParaRPr>
          </a:p>
        </p:txBody>
      </p:sp>
      <p:sp>
        <p:nvSpPr>
          <p:cNvPr id="4" name="Rectangle 3">
            <a:extLst>
              <a:ext uri="{FF2B5EF4-FFF2-40B4-BE49-F238E27FC236}">
                <a16:creationId xmlns:a16="http://schemas.microsoft.com/office/drawing/2014/main" id="{01BC9650-77E7-4DF8-923F-1C2CA849EFC8}"/>
              </a:ext>
            </a:extLst>
          </p:cNvPr>
          <p:cNvSpPr txBox="1">
            <a:spLocks noChangeArrowheads="1"/>
          </p:cNvSpPr>
          <p:nvPr/>
        </p:nvSpPr>
        <p:spPr>
          <a:xfrm>
            <a:off x="333633" y="2946268"/>
            <a:ext cx="3544886"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Modern water wheels and turbines are used to generate electricity.</a:t>
            </a:r>
          </a:p>
          <a:p>
            <a:pPr>
              <a:spcAft>
                <a:spcPts val="600"/>
              </a:spcAft>
            </a:pPr>
            <a:r>
              <a:rPr lang="en-GB" altLang="en-US" sz="2400" dirty="0">
                <a:latin typeface="Arial" charset="0"/>
                <a:cs typeface="Arial" charset="0"/>
              </a:rPr>
              <a:t>This water wheel supplies power to forty households.</a:t>
            </a:r>
          </a:p>
          <a:p>
            <a:pPr>
              <a:spcAft>
                <a:spcPts val="600"/>
              </a:spcAft>
            </a:pPr>
            <a:r>
              <a:rPr lang="en-GB" altLang="en-US" sz="2400" dirty="0">
                <a:latin typeface="Arial" charset="0"/>
                <a:cs typeface="Arial" charset="0"/>
              </a:rPr>
              <a:t>What if you don’t have water flowing through your property? </a:t>
            </a:r>
          </a:p>
        </p:txBody>
      </p:sp>
      <p:pic>
        <p:nvPicPr>
          <p:cNvPr id="3" name="Picture 2">
            <a:extLst>
              <a:ext uri="{FF2B5EF4-FFF2-40B4-BE49-F238E27FC236}">
                <a16:creationId xmlns:a16="http://schemas.microsoft.com/office/drawing/2014/main" id="{58AC4053-5336-45C0-BCEE-32DFB3B4A3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29348" y="2719737"/>
            <a:ext cx="4881019" cy="3877006"/>
          </a:xfrm>
          <a:prstGeom prst="rect">
            <a:avLst/>
          </a:prstGeom>
        </p:spPr>
      </p:pic>
    </p:spTree>
    <p:extLst>
      <p:ext uri="{BB962C8B-B14F-4D97-AF65-F5344CB8AC3E}">
        <p14:creationId xmlns:p14="http://schemas.microsoft.com/office/powerpoint/2010/main" val="414712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369663"/>
            <a:ext cx="9143999" cy="1143000"/>
          </a:xfrm>
        </p:spPr>
        <p:txBody>
          <a:bodyPr>
            <a:normAutofit/>
          </a:bodyPr>
          <a:lstStyle/>
          <a:p>
            <a:r>
              <a:rPr lang="en-GB" altLang="en-US" sz="4000" dirty="0">
                <a:latin typeface="Arial" charset="0"/>
                <a:cs typeface="Arial" charset="0"/>
              </a:rPr>
              <a:t>Using your outdoor space</a:t>
            </a:r>
          </a:p>
        </p:txBody>
      </p:sp>
      <p:pic>
        <p:nvPicPr>
          <p:cNvPr id="3" name="Picture 2">
            <a:extLst>
              <a:ext uri="{FF2B5EF4-FFF2-40B4-BE49-F238E27FC236}">
                <a16:creationId xmlns:a16="http://schemas.microsoft.com/office/drawing/2014/main" id="{507D11E7-0B5B-4256-9FDB-A06625CE83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71280" y="2708405"/>
            <a:ext cx="2632072" cy="1754715"/>
          </a:xfrm>
          <a:prstGeom prst="rect">
            <a:avLst/>
          </a:prstGeom>
        </p:spPr>
      </p:pic>
      <p:pic>
        <p:nvPicPr>
          <p:cNvPr id="10" name="Picture 9">
            <a:extLst>
              <a:ext uri="{FF2B5EF4-FFF2-40B4-BE49-F238E27FC236}">
                <a16:creationId xmlns:a16="http://schemas.microsoft.com/office/drawing/2014/main" id="{7BA27C1F-3E46-48A6-BA6B-FC9834E2A5E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0648" y="2642319"/>
            <a:ext cx="2423925" cy="1817944"/>
          </a:xfrm>
          <a:prstGeom prst="rect">
            <a:avLst/>
          </a:prstGeom>
        </p:spPr>
      </p:pic>
      <p:pic>
        <p:nvPicPr>
          <p:cNvPr id="14" name="Picture 13">
            <a:extLst>
              <a:ext uri="{FF2B5EF4-FFF2-40B4-BE49-F238E27FC236}">
                <a16:creationId xmlns:a16="http://schemas.microsoft.com/office/drawing/2014/main" id="{A7A53A1E-ECD9-4B7F-A8EE-61BDA7A95F5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0648" y="4654978"/>
            <a:ext cx="2610968" cy="1958227"/>
          </a:xfrm>
          <a:prstGeom prst="rect">
            <a:avLst/>
          </a:prstGeom>
        </p:spPr>
      </p:pic>
      <p:pic>
        <p:nvPicPr>
          <p:cNvPr id="17" name="Picture 16">
            <a:extLst>
              <a:ext uri="{FF2B5EF4-FFF2-40B4-BE49-F238E27FC236}">
                <a16:creationId xmlns:a16="http://schemas.microsoft.com/office/drawing/2014/main" id="{2291A894-B6F8-4167-A1C1-24D060077C2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282674" y="4654977"/>
            <a:ext cx="2240796" cy="1958228"/>
          </a:xfrm>
          <a:prstGeom prst="rect">
            <a:avLst/>
          </a:prstGeom>
        </p:spPr>
      </p:pic>
      <p:pic>
        <p:nvPicPr>
          <p:cNvPr id="19" name="Picture 18">
            <a:extLst>
              <a:ext uri="{FF2B5EF4-FFF2-40B4-BE49-F238E27FC236}">
                <a16:creationId xmlns:a16="http://schemas.microsoft.com/office/drawing/2014/main" id="{70797BD4-98BE-4C74-8F45-3C8E0EE173D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0929" y="2711264"/>
            <a:ext cx="2632072" cy="1748999"/>
          </a:xfrm>
          <a:prstGeom prst="rect">
            <a:avLst/>
          </a:prstGeom>
        </p:spPr>
      </p:pic>
      <p:pic>
        <p:nvPicPr>
          <p:cNvPr id="21" name="Picture 20">
            <a:extLst>
              <a:ext uri="{FF2B5EF4-FFF2-40B4-BE49-F238E27FC236}">
                <a16:creationId xmlns:a16="http://schemas.microsoft.com/office/drawing/2014/main" id="{29036890-B7AA-493D-AEC4-4A780E2F02C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773001" y="4654977"/>
            <a:ext cx="2928916" cy="1958228"/>
          </a:xfrm>
          <a:prstGeom prst="rect">
            <a:avLst/>
          </a:prstGeom>
        </p:spPr>
      </p:pic>
    </p:spTree>
    <p:extLst>
      <p:ext uri="{BB962C8B-B14F-4D97-AF65-F5344CB8AC3E}">
        <p14:creationId xmlns:p14="http://schemas.microsoft.com/office/powerpoint/2010/main" val="12566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369663"/>
            <a:ext cx="9143999" cy="1143000"/>
          </a:xfrm>
        </p:spPr>
        <p:txBody>
          <a:bodyPr>
            <a:normAutofit/>
          </a:bodyPr>
          <a:lstStyle/>
          <a:p>
            <a:r>
              <a:rPr lang="en-GB" altLang="en-US" sz="4000" dirty="0">
                <a:latin typeface="Arial" charset="0"/>
                <a:cs typeface="Arial" charset="0"/>
              </a:rPr>
              <a:t>Growing your own food</a:t>
            </a:r>
          </a:p>
        </p:txBody>
      </p:sp>
      <p:pic>
        <p:nvPicPr>
          <p:cNvPr id="5" name="Picture 4">
            <a:extLst>
              <a:ext uri="{FF2B5EF4-FFF2-40B4-BE49-F238E27FC236}">
                <a16:creationId xmlns:a16="http://schemas.microsoft.com/office/drawing/2014/main" id="{0DED0B85-B6DD-41A8-9098-A16A080B6C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02" y="2679320"/>
            <a:ext cx="2421679" cy="1816259"/>
          </a:xfrm>
          <a:prstGeom prst="rect">
            <a:avLst/>
          </a:prstGeom>
        </p:spPr>
      </p:pic>
      <p:pic>
        <p:nvPicPr>
          <p:cNvPr id="7" name="Picture 6">
            <a:extLst>
              <a:ext uri="{FF2B5EF4-FFF2-40B4-BE49-F238E27FC236}">
                <a16:creationId xmlns:a16="http://schemas.microsoft.com/office/drawing/2014/main" id="{BE298FBD-7651-4EA7-BB3A-C7FDD305E08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30187" y="2659936"/>
            <a:ext cx="2421679" cy="1815952"/>
          </a:xfrm>
          <a:prstGeom prst="rect">
            <a:avLst/>
          </a:prstGeom>
        </p:spPr>
      </p:pic>
      <p:pic>
        <p:nvPicPr>
          <p:cNvPr id="8" name="Picture 7">
            <a:extLst>
              <a:ext uri="{FF2B5EF4-FFF2-40B4-BE49-F238E27FC236}">
                <a16:creationId xmlns:a16="http://schemas.microsoft.com/office/drawing/2014/main" id="{977FD90D-8F23-426E-AF6E-5979FC36F8B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349578" y="4640887"/>
            <a:ext cx="3022450" cy="1989984"/>
          </a:xfrm>
          <a:prstGeom prst="rect">
            <a:avLst/>
          </a:prstGeom>
        </p:spPr>
      </p:pic>
      <p:pic>
        <p:nvPicPr>
          <p:cNvPr id="9" name="Picture 8">
            <a:extLst>
              <a:ext uri="{FF2B5EF4-FFF2-40B4-BE49-F238E27FC236}">
                <a16:creationId xmlns:a16="http://schemas.microsoft.com/office/drawing/2014/main" id="{231FBA42-43DC-4F19-8760-52C928C2BA2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0619" y="4708771"/>
            <a:ext cx="1123960" cy="1922100"/>
          </a:xfrm>
          <a:prstGeom prst="rect">
            <a:avLst/>
          </a:prstGeom>
        </p:spPr>
      </p:pic>
      <p:pic>
        <p:nvPicPr>
          <p:cNvPr id="13" name="Picture 12">
            <a:extLst>
              <a:ext uri="{FF2B5EF4-FFF2-40B4-BE49-F238E27FC236}">
                <a16:creationId xmlns:a16="http://schemas.microsoft.com/office/drawing/2014/main" id="{92443D76-A1B1-4831-9F46-8E1156BA888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7561" y="4674593"/>
            <a:ext cx="3525836" cy="1956278"/>
          </a:xfrm>
          <a:prstGeom prst="rect">
            <a:avLst/>
          </a:prstGeom>
        </p:spPr>
      </p:pic>
      <p:pic>
        <p:nvPicPr>
          <p:cNvPr id="15" name="Picture 14">
            <a:extLst>
              <a:ext uri="{FF2B5EF4-FFF2-40B4-BE49-F238E27FC236}">
                <a16:creationId xmlns:a16="http://schemas.microsoft.com/office/drawing/2014/main" id="{AD547C74-3E05-45AF-B550-D2000896A77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60965" y="2659629"/>
            <a:ext cx="3110688" cy="1816259"/>
          </a:xfrm>
          <a:prstGeom prst="rect">
            <a:avLst/>
          </a:prstGeom>
        </p:spPr>
      </p:pic>
    </p:spTree>
    <p:extLst>
      <p:ext uri="{BB962C8B-B14F-4D97-AF65-F5344CB8AC3E}">
        <p14:creationId xmlns:p14="http://schemas.microsoft.com/office/powerpoint/2010/main" val="87479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1360510"/>
            <a:ext cx="9143999" cy="1143000"/>
          </a:xfrm>
        </p:spPr>
        <p:txBody>
          <a:bodyPr>
            <a:normAutofit/>
          </a:bodyPr>
          <a:lstStyle/>
          <a:p>
            <a:r>
              <a:rPr lang="en-GB" altLang="en-US" sz="4000" dirty="0">
                <a:latin typeface="Arial" charset="0"/>
                <a:cs typeface="Arial" charset="0"/>
              </a:rPr>
              <a:t>Decide on your design criteria</a:t>
            </a:r>
            <a:endParaRPr lang="en-US" altLang="en-US" sz="4000" dirty="0">
              <a:latin typeface="Arial" charset="0"/>
              <a:cs typeface="Arial" charset="0"/>
            </a:endParaRPr>
          </a:p>
        </p:txBody>
      </p:sp>
      <p:sp>
        <p:nvSpPr>
          <p:cNvPr id="5" name="Rectangle 3">
            <a:extLst>
              <a:ext uri="{FF2B5EF4-FFF2-40B4-BE49-F238E27FC236}">
                <a16:creationId xmlns:a16="http://schemas.microsoft.com/office/drawing/2014/main" id="{C71B1F5E-9EBF-4331-BFE4-2C570FE75D25}"/>
              </a:ext>
            </a:extLst>
          </p:cNvPr>
          <p:cNvSpPr txBox="1">
            <a:spLocks noChangeArrowheads="1"/>
          </p:cNvSpPr>
          <p:nvPr/>
        </p:nvSpPr>
        <p:spPr>
          <a:xfrm>
            <a:off x="367171" y="2653689"/>
            <a:ext cx="4760883" cy="39518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Your design criteria are your list of requirements for the design of your eco-home. </a:t>
            </a:r>
          </a:p>
          <a:p>
            <a:pPr>
              <a:spcAft>
                <a:spcPts val="600"/>
              </a:spcAft>
            </a:pPr>
            <a:r>
              <a:rPr lang="en-GB" altLang="en-US" sz="2400" dirty="0">
                <a:latin typeface="Arial" charset="0"/>
                <a:cs typeface="Arial" charset="0"/>
              </a:rPr>
              <a:t>What do you feel are the most important requirements to you?</a:t>
            </a:r>
          </a:p>
          <a:p>
            <a:pPr>
              <a:spcAft>
                <a:spcPts val="600"/>
              </a:spcAft>
            </a:pPr>
            <a:r>
              <a:rPr lang="en-GB" altLang="en-US" sz="2400" dirty="0">
                <a:latin typeface="Arial" charset="0"/>
                <a:cs typeface="Arial" charset="0"/>
              </a:rPr>
              <a:t>Discuss these with a partner, then write them down.</a:t>
            </a:r>
          </a:p>
          <a:p>
            <a:pPr>
              <a:spcAft>
                <a:spcPts val="600"/>
              </a:spcAft>
            </a:pPr>
            <a:r>
              <a:rPr lang="en-GB" altLang="en-US" sz="2400" dirty="0">
                <a:latin typeface="Arial" charset="0"/>
                <a:cs typeface="Arial" charset="0"/>
              </a:rPr>
              <a:t>What else would you like to include if possible? Write these down as well.</a:t>
            </a:r>
          </a:p>
        </p:txBody>
      </p:sp>
      <p:pic>
        <p:nvPicPr>
          <p:cNvPr id="3" name="Picture 2">
            <a:extLst>
              <a:ext uri="{FF2B5EF4-FFF2-40B4-BE49-F238E27FC236}">
                <a16:creationId xmlns:a16="http://schemas.microsoft.com/office/drawing/2014/main" id="{252F66A1-F8F5-4553-9C45-2155C46B96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62671" y="2807948"/>
            <a:ext cx="3595506" cy="3568137"/>
          </a:xfrm>
          <a:prstGeom prst="rect">
            <a:avLst/>
          </a:prstGeom>
        </p:spPr>
      </p:pic>
    </p:spTree>
    <p:extLst>
      <p:ext uri="{BB962C8B-B14F-4D97-AF65-F5344CB8AC3E}">
        <p14:creationId xmlns:p14="http://schemas.microsoft.com/office/powerpoint/2010/main" val="92301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4000" dirty="0">
                <a:latin typeface="Arial" charset="0"/>
                <a:cs typeface="Arial" charset="0"/>
              </a:rPr>
              <a:t>Learning objectives</a:t>
            </a:r>
            <a:endParaRPr lang="en-GB" altLang="en-US" sz="3200" dirty="0">
              <a:latin typeface="Arial" charset="0"/>
              <a:cs typeface="Arial" charset="0"/>
            </a:endParaRPr>
          </a:p>
        </p:txBody>
      </p:sp>
      <p:sp>
        <p:nvSpPr>
          <p:cNvPr id="7" name="Rectangle 3">
            <a:extLst>
              <a:ext uri="{FF2B5EF4-FFF2-40B4-BE49-F238E27FC236}">
                <a16:creationId xmlns:a16="http://schemas.microsoft.com/office/drawing/2014/main" id="{65B56D7B-1130-4082-92B8-8E8091D999AD}"/>
              </a:ext>
            </a:extLst>
          </p:cNvPr>
          <p:cNvSpPr txBox="1">
            <a:spLocks noChangeArrowheads="1"/>
          </p:cNvSpPr>
          <p:nvPr/>
        </p:nvSpPr>
        <p:spPr>
          <a:xfrm>
            <a:off x="284291" y="2872834"/>
            <a:ext cx="6264790"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Understand the scientific basis for the technologies needed to make an eco-home.</a:t>
            </a:r>
          </a:p>
          <a:p>
            <a:pPr>
              <a:spcAft>
                <a:spcPts val="600"/>
              </a:spcAft>
            </a:pPr>
            <a:r>
              <a:rPr lang="en-GB" altLang="en-US" sz="2400" dirty="0">
                <a:latin typeface="Arial" charset="0"/>
                <a:cs typeface="Arial" charset="0"/>
              </a:rPr>
              <a:t>Understand how these technologies are used in practice.</a:t>
            </a:r>
          </a:p>
          <a:p>
            <a:pPr>
              <a:spcAft>
                <a:spcPts val="600"/>
              </a:spcAft>
            </a:pPr>
            <a:r>
              <a:rPr lang="en-GB" altLang="en-US" sz="2400" dirty="0">
                <a:latin typeface="Arial" charset="0"/>
                <a:cs typeface="Arial" charset="0"/>
              </a:rPr>
              <a:t>Generate design criteria then design your own eco-home based on these criteria.</a:t>
            </a:r>
          </a:p>
          <a:p>
            <a:pPr>
              <a:spcAft>
                <a:spcPts val="600"/>
              </a:spcAft>
            </a:pPr>
            <a:r>
              <a:rPr lang="en-GB" altLang="en-US" sz="2400" dirty="0">
                <a:latin typeface="Arial" charset="0"/>
                <a:cs typeface="Arial" charset="0"/>
              </a:rPr>
              <a:t>Communicate and present your ideas.</a:t>
            </a:r>
          </a:p>
        </p:txBody>
      </p:sp>
      <p:pic>
        <p:nvPicPr>
          <p:cNvPr id="3" name="Picture 2">
            <a:extLst>
              <a:ext uri="{FF2B5EF4-FFF2-40B4-BE49-F238E27FC236}">
                <a16:creationId xmlns:a16="http://schemas.microsoft.com/office/drawing/2014/main" id="{01E3BE33-FFBE-4311-94DB-D183288268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54487" y="2872834"/>
            <a:ext cx="2699034" cy="3521676"/>
          </a:xfrm>
          <a:prstGeom prst="rect">
            <a:avLst/>
          </a:prstGeom>
        </p:spPr>
      </p:pic>
    </p:spTree>
    <p:extLst>
      <p:ext uri="{BB962C8B-B14F-4D97-AF65-F5344CB8AC3E}">
        <p14:creationId xmlns:p14="http://schemas.microsoft.com/office/powerpoint/2010/main" val="381068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40970" y="1375556"/>
            <a:ext cx="6890659" cy="1143000"/>
          </a:xfrm>
        </p:spPr>
        <p:txBody>
          <a:bodyPr>
            <a:normAutofit/>
          </a:bodyPr>
          <a:lstStyle/>
          <a:p>
            <a:r>
              <a:rPr lang="en-GB" altLang="en-US" dirty="0">
                <a:latin typeface="Arial" charset="0"/>
                <a:cs typeface="Arial" charset="0"/>
              </a:rPr>
              <a:t>Design your own eco-home</a:t>
            </a:r>
            <a:endParaRPr lang="en-US" altLang="en-US" dirty="0">
              <a:latin typeface="Arial" charset="0"/>
              <a:cs typeface="Arial" charset="0"/>
            </a:endParaRPr>
          </a:p>
        </p:txBody>
      </p:sp>
      <p:sp>
        <p:nvSpPr>
          <p:cNvPr id="5" name="Rectangle 3">
            <a:extLst>
              <a:ext uri="{FF2B5EF4-FFF2-40B4-BE49-F238E27FC236}">
                <a16:creationId xmlns:a16="http://schemas.microsoft.com/office/drawing/2014/main" id="{008B3140-9ABA-4DAB-B8F1-4D41DA993B2F}"/>
              </a:ext>
            </a:extLst>
          </p:cNvPr>
          <p:cNvSpPr txBox="1">
            <a:spLocks noChangeArrowheads="1"/>
          </p:cNvSpPr>
          <p:nvPr/>
        </p:nvSpPr>
        <p:spPr>
          <a:xfrm>
            <a:off x="294152" y="2700278"/>
            <a:ext cx="3066886"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Visualise your own eco-home which meets your design criteria.</a:t>
            </a:r>
          </a:p>
          <a:p>
            <a:pPr>
              <a:spcAft>
                <a:spcPts val="600"/>
              </a:spcAft>
            </a:pPr>
            <a:r>
              <a:rPr lang="en-GB" altLang="en-US" sz="2400" dirty="0">
                <a:latin typeface="Arial" charset="0"/>
                <a:cs typeface="Arial" charset="0"/>
              </a:rPr>
              <a:t>Make a sketch and label all the eco-friendly features you have included.</a:t>
            </a:r>
          </a:p>
          <a:p>
            <a:pPr>
              <a:spcAft>
                <a:spcPts val="600"/>
              </a:spcAft>
            </a:pPr>
            <a:r>
              <a:rPr lang="en-GB" altLang="en-US" sz="2400" dirty="0">
                <a:latin typeface="Arial" charset="0"/>
                <a:cs typeface="Arial" charset="0"/>
              </a:rPr>
              <a:t>Explain your design to others.</a:t>
            </a:r>
          </a:p>
        </p:txBody>
      </p:sp>
      <p:sp>
        <p:nvSpPr>
          <p:cNvPr id="6" name="Rectangle 5">
            <a:extLst>
              <a:ext uri="{FF2B5EF4-FFF2-40B4-BE49-F238E27FC236}">
                <a16:creationId xmlns:a16="http://schemas.microsoft.com/office/drawing/2014/main" id="{3C8DF527-654D-442F-85E9-741FDC6BC3C9}"/>
              </a:ext>
            </a:extLst>
          </p:cNvPr>
          <p:cNvSpPr/>
          <p:nvPr/>
        </p:nvSpPr>
        <p:spPr>
          <a:xfrm>
            <a:off x="3002527" y="6359953"/>
            <a:ext cx="3472416" cy="646331"/>
          </a:xfrm>
          <a:prstGeom prst="rect">
            <a:avLst/>
          </a:prstGeom>
        </p:spPr>
        <p:txBody>
          <a:bodyPr wrap="square">
            <a:spAutoFit/>
          </a:bodyPr>
          <a:lstStyle/>
          <a:p>
            <a:r>
              <a:rPr lang="en-GB" dirty="0"/>
              <a:t>Copyright © Caroline Alliston 2021 </a:t>
            </a:r>
          </a:p>
          <a:p>
            <a:r>
              <a:rPr lang="en-GB" dirty="0"/>
              <a:t> </a:t>
            </a:r>
          </a:p>
        </p:txBody>
      </p:sp>
      <p:pic>
        <p:nvPicPr>
          <p:cNvPr id="8" name="Picture 7">
            <a:extLst>
              <a:ext uri="{FF2B5EF4-FFF2-40B4-BE49-F238E27FC236}">
                <a16:creationId xmlns:a16="http://schemas.microsoft.com/office/drawing/2014/main" id="{2B7AFF05-467A-471E-836C-CA148216F3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2541" y="2808514"/>
            <a:ext cx="5182693" cy="3448730"/>
          </a:xfrm>
          <a:prstGeom prst="rect">
            <a:avLst/>
          </a:prstGeom>
        </p:spPr>
      </p:pic>
    </p:spTree>
    <p:extLst>
      <p:ext uri="{BB962C8B-B14F-4D97-AF65-F5344CB8AC3E}">
        <p14:creationId xmlns:p14="http://schemas.microsoft.com/office/powerpoint/2010/main" val="419397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68828" y="1375556"/>
            <a:ext cx="7130142" cy="1143000"/>
          </a:xfrm>
        </p:spPr>
        <p:txBody>
          <a:bodyPr>
            <a:normAutofit fontScale="90000"/>
          </a:bodyPr>
          <a:lstStyle/>
          <a:p>
            <a:r>
              <a:rPr lang="en-GB" altLang="en-US" dirty="0">
                <a:latin typeface="Arial" charset="0"/>
                <a:cs typeface="Arial" charset="0"/>
              </a:rPr>
              <a:t>An example of a model eco-home</a:t>
            </a:r>
            <a:endParaRPr lang="en-US" altLang="en-US" dirty="0">
              <a:latin typeface="Arial" charset="0"/>
              <a:cs typeface="Arial" charset="0"/>
            </a:endParaRPr>
          </a:p>
        </p:txBody>
      </p:sp>
      <p:sp>
        <p:nvSpPr>
          <p:cNvPr id="6" name="Rectangle 5">
            <a:extLst>
              <a:ext uri="{FF2B5EF4-FFF2-40B4-BE49-F238E27FC236}">
                <a16:creationId xmlns:a16="http://schemas.microsoft.com/office/drawing/2014/main" id="{3C8DF527-654D-442F-85E9-741FDC6BC3C9}"/>
              </a:ext>
            </a:extLst>
          </p:cNvPr>
          <p:cNvSpPr/>
          <p:nvPr/>
        </p:nvSpPr>
        <p:spPr>
          <a:xfrm>
            <a:off x="3002527" y="6456775"/>
            <a:ext cx="3472416" cy="615553"/>
          </a:xfrm>
          <a:prstGeom prst="rect">
            <a:avLst/>
          </a:prstGeom>
        </p:spPr>
        <p:txBody>
          <a:bodyPr wrap="square">
            <a:spAutoFit/>
          </a:bodyPr>
          <a:lstStyle/>
          <a:p>
            <a:r>
              <a:rPr lang="en-GB" sz="1600" dirty="0"/>
              <a:t>Copyright © Caroline Alliston 2021 </a:t>
            </a:r>
          </a:p>
          <a:p>
            <a:r>
              <a:rPr lang="en-GB" dirty="0"/>
              <a:t> </a:t>
            </a:r>
          </a:p>
        </p:txBody>
      </p:sp>
      <p:pic>
        <p:nvPicPr>
          <p:cNvPr id="3" name="Picture 2">
            <a:extLst>
              <a:ext uri="{FF2B5EF4-FFF2-40B4-BE49-F238E27FC236}">
                <a16:creationId xmlns:a16="http://schemas.microsoft.com/office/drawing/2014/main" id="{FA431327-9203-4E83-B2FA-8EE9E868F7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57642" y="3169444"/>
            <a:ext cx="3931709" cy="3158810"/>
          </a:xfrm>
          <a:prstGeom prst="rect">
            <a:avLst/>
          </a:prstGeom>
        </p:spPr>
      </p:pic>
      <p:sp>
        <p:nvSpPr>
          <p:cNvPr id="2" name="TextBox 1">
            <a:extLst>
              <a:ext uri="{FF2B5EF4-FFF2-40B4-BE49-F238E27FC236}">
                <a16:creationId xmlns:a16="http://schemas.microsoft.com/office/drawing/2014/main" id="{9D0117D4-4F4E-4F08-A20B-BA9DCCE49E31}"/>
              </a:ext>
            </a:extLst>
          </p:cNvPr>
          <p:cNvSpPr txBox="1"/>
          <p:nvPr/>
        </p:nvSpPr>
        <p:spPr>
          <a:xfrm>
            <a:off x="10009" y="2699638"/>
            <a:ext cx="2567364" cy="4308872"/>
          </a:xfrm>
          <a:prstGeom prst="rect">
            <a:avLst/>
          </a:prstGeom>
          <a:noFill/>
        </p:spPr>
        <p:txBody>
          <a:bodyPr wrap="square" rtlCol="0">
            <a:spAutoFit/>
          </a:bodyPr>
          <a:lstStyle/>
          <a:p>
            <a:r>
              <a:rPr lang="en-GB" sz="1600" dirty="0"/>
              <a:t>Loft insulation (bubble wrap)</a:t>
            </a:r>
          </a:p>
          <a:p>
            <a:endParaRPr lang="en-GB" sz="1600" dirty="0"/>
          </a:p>
          <a:p>
            <a:r>
              <a:rPr lang="en-GB" sz="1600" dirty="0"/>
              <a:t>Double glazing</a:t>
            </a:r>
          </a:p>
          <a:p>
            <a:endParaRPr lang="en-GB" sz="1600" dirty="0"/>
          </a:p>
          <a:p>
            <a:r>
              <a:rPr lang="en-GB" sz="1600" dirty="0"/>
              <a:t>Shutters to keep cool</a:t>
            </a:r>
          </a:p>
          <a:p>
            <a:endParaRPr lang="en-GB" sz="1600" dirty="0"/>
          </a:p>
          <a:p>
            <a:r>
              <a:rPr lang="en-GB" sz="1600" dirty="0"/>
              <a:t>Fan cooling</a:t>
            </a:r>
          </a:p>
          <a:p>
            <a:endParaRPr lang="en-GB" sz="1600" dirty="0"/>
          </a:p>
          <a:p>
            <a:r>
              <a:rPr lang="en-GB" sz="1600" dirty="0"/>
              <a:t>Rainwater harvesting</a:t>
            </a:r>
          </a:p>
          <a:p>
            <a:endParaRPr lang="en-GB" sz="1600" dirty="0"/>
          </a:p>
          <a:p>
            <a:r>
              <a:rPr lang="en-GB" sz="1600" dirty="0"/>
              <a:t>Raised bed with bee &amp; butterfly friendly flowers and home grown vegetables</a:t>
            </a:r>
          </a:p>
          <a:p>
            <a:endParaRPr lang="en-GB" sz="1600" dirty="0"/>
          </a:p>
          <a:p>
            <a:r>
              <a:rPr lang="en-GB" sz="1600" dirty="0"/>
              <a:t>Wildlife friendly garden to promote biodiversity</a:t>
            </a:r>
          </a:p>
          <a:p>
            <a:endParaRPr lang="en-GB" dirty="0"/>
          </a:p>
        </p:txBody>
      </p:sp>
      <p:sp>
        <p:nvSpPr>
          <p:cNvPr id="7" name="TextBox 6">
            <a:extLst>
              <a:ext uri="{FF2B5EF4-FFF2-40B4-BE49-F238E27FC236}">
                <a16:creationId xmlns:a16="http://schemas.microsoft.com/office/drawing/2014/main" id="{046B5412-AE25-4DB6-9E5A-E142031062EF}"/>
              </a:ext>
            </a:extLst>
          </p:cNvPr>
          <p:cNvSpPr txBox="1"/>
          <p:nvPr/>
        </p:nvSpPr>
        <p:spPr>
          <a:xfrm>
            <a:off x="6812649" y="3013455"/>
            <a:ext cx="2331351" cy="3816429"/>
          </a:xfrm>
          <a:prstGeom prst="rect">
            <a:avLst/>
          </a:prstGeom>
          <a:noFill/>
        </p:spPr>
        <p:txBody>
          <a:bodyPr wrap="square" rtlCol="0">
            <a:spAutoFit/>
          </a:bodyPr>
          <a:lstStyle/>
          <a:p>
            <a:r>
              <a:rPr lang="en-GB" sz="1600" dirty="0"/>
              <a:t>External wall insulation (foam packaging) and cladding (cereal box), painted white for cooling</a:t>
            </a:r>
          </a:p>
          <a:p>
            <a:endParaRPr lang="en-GB" sz="1600" dirty="0"/>
          </a:p>
          <a:p>
            <a:r>
              <a:rPr lang="en-GB" sz="1600" dirty="0"/>
              <a:t>Underfloor insulation</a:t>
            </a:r>
          </a:p>
          <a:p>
            <a:endParaRPr lang="en-GB" sz="1600" dirty="0"/>
          </a:p>
          <a:p>
            <a:r>
              <a:rPr lang="en-GB" sz="1600" dirty="0"/>
              <a:t>Patio with natural plant shading and furniture made from recycled materials</a:t>
            </a:r>
          </a:p>
          <a:p>
            <a:endParaRPr lang="en-GB" sz="1600" dirty="0"/>
          </a:p>
          <a:p>
            <a:r>
              <a:rPr lang="en-GB" sz="1600" dirty="0"/>
              <a:t>Polytunnel used to extend crop season</a:t>
            </a:r>
          </a:p>
          <a:p>
            <a:endParaRPr lang="en-GB" dirty="0"/>
          </a:p>
        </p:txBody>
      </p:sp>
      <p:sp>
        <p:nvSpPr>
          <p:cNvPr id="8" name="TextBox 7">
            <a:extLst>
              <a:ext uri="{FF2B5EF4-FFF2-40B4-BE49-F238E27FC236}">
                <a16:creationId xmlns:a16="http://schemas.microsoft.com/office/drawing/2014/main" id="{CAF085FC-9558-46B2-BF7F-67B8EE4F83E0}"/>
              </a:ext>
            </a:extLst>
          </p:cNvPr>
          <p:cNvSpPr txBox="1"/>
          <p:nvPr/>
        </p:nvSpPr>
        <p:spPr>
          <a:xfrm>
            <a:off x="2535024" y="2455977"/>
            <a:ext cx="5751187" cy="615553"/>
          </a:xfrm>
          <a:prstGeom prst="rect">
            <a:avLst/>
          </a:prstGeom>
          <a:noFill/>
        </p:spPr>
        <p:txBody>
          <a:bodyPr wrap="square" rtlCol="0">
            <a:spAutoFit/>
          </a:bodyPr>
          <a:lstStyle/>
          <a:p>
            <a:r>
              <a:rPr lang="en-GB" sz="1600" dirty="0"/>
              <a:t>Solar hot water heater       Solar PV panels               Wind turbine</a:t>
            </a:r>
          </a:p>
          <a:p>
            <a:endParaRPr lang="en-GB" dirty="0"/>
          </a:p>
        </p:txBody>
      </p:sp>
      <p:cxnSp>
        <p:nvCxnSpPr>
          <p:cNvPr id="9" name="Straight Arrow Connector 8">
            <a:extLst>
              <a:ext uri="{FF2B5EF4-FFF2-40B4-BE49-F238E27FC236}">
                <a16:creationId xmlns:a16="http://schemas.microsoft.com/office/drawing/2014/main" id="{0B82C4A7-CBDF-4EDA-B264-8080E3C11AF2}"/>
              </a:ext>
            </a:extLst>
          </p:cNvPr>
          <p:cNvCxnSpPr>
            <a:cxnSpLocks/>
          </p:cNvCxnSpPr>
          <p:nvPr/>
        </p:nvCxnSpPr>
        <p:spPr>
          <a:xfrm>
            <a:off x="3431967" y="2810987"/>
            <a:ext cx="172244" cy="855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1B71C7D-64F3-46A9-9AFC-9D6E2173B271}"/>
              </a:ext>
            </a:extLst>
          </p:cNvPr>
          <p:cNvCxnSpPr>
            <a:cxnSpLocks/>
          </p:cNvCxnSpPr>
          <p:nvPr/>
        </p:nvCxnSpPr>
        <p:spPr>
          <a:xfrm flipH="1">
            <a:off x="4647305" y="2810987"/>
            <a:ext cx="722727" cy="855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65C3AA3-1770-49AC-8553-577FC660063B}"/>
              </a:ext>
            </a:extLst>
          </p:cNvPr>
          <p:cNvCxnSpPr>
            <a:cxnSpLocks/>
          </p:cNvCxnSpPr>
          <p:nvPr/>
        </p:nvCxnSpPr>
        <p:spPr>
          <a:xfrm flipH="1">
            <a:off x="5941672" y="2786302"/>
            <a:ext cx="786176" cy="697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EF1165E-75FD-48E5-A2C1-3105FFEED113}"/>
              </a:ext>
            </a:extLst>
          </p:cNvPr>
          <p:cNvCxnSpPr>
            <a:cxnSpLocks/>
          </p:cNvCxnSpPr>
          <p:nvPr/>
        </p:nvCxnSpPr>
        <p:spPr>
          <a:xfrm>
            <a:off x="2016014" y="3016298"/>
            <a:ext cx="1192655" cy="683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1DE0F0-D194-497F-B4F7-E587797E0095}"/>
              </a:ext>
            </a:extLst>
          </p:cNvPr>
          <p:cNvCxnSpPr>
            <a:cxnSpLocks/>
          </p:cNvCxnSpPr>
          <p:nvPr/>
        </p:nvCxnSpPr>
        <p:spPr>
          <a:xfrm>
            <a:off x="1936305" y="3873808"/>
            <a:ext cx="1581784" cy="506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3AA9D57-BCC4-49B2-9DCC-C19B3E33F275}"/>
              </a:ext>
            </a:extLst>
          </p:cNvPr>
          <p:cNvCxnSpPr>
            <a:cxnSpLocks/>
          </p:cNvCxnSpPr>
          <p:nvPr/>
        </p:nvCxnSpPr>
        <p:spPr>
          <a:xfrm flipV="1">
            <a:off x="2193509" y="5338948"/>
            <a:ext cx="1041288" cy="83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597011A-3D5E-4CBD-A83D-1CF4760E79DC}"/>
              </a:ext>
            </a:extLst>
          </p:cNvPr>
          <p:cNvCxnSpPr>
            <a:cxnSpLocks/>
          </p:cNvCxnSpPr>
          <p:nvPr/>
        </p:nvCxnSpPr>
        <p:spPr>
          <a:xfrm>
            <a:off x="1167375" y="4372420"/>
            <a:ext cx="2689064" cy="149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3C27466-08FE-4FB3-A32D-83494EB53E7B}"/>
              </a:ext>
            </a:extLst>
          </p:cNvPr>
          <p:cNvCxnSpPr>
            <a:cxnSpLocks/>
          </p:cNvCxnSpPr>
          <p:nvPr/>
        </p:nvCxnSpPr>
        <p:spPr>
          <a:xfrm flipV="1">
            <a:off x="2193509" y="5867401"/>
            <a:ext cx="1840609" cy="553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CA52B7-D417-4280-BCBA-B1290F8D6820}"/>
              </a:ext>
            </a:extLst>
          </p:cNvPr>
          <p:cNvCxnSpPr>
            <a:cxnSpLocks/>
          </p:cNvCxnSpPr>
          <p:nvPr/>
        </p:nvCxnSpPr>
        <p:spPr>
          <a:xfrm flipH="1">
            <a:off x="5059291" y="3603724"/>
            <a:ext cx="1753359" cy="71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80635F5-2E78-4891-9B01-E812C9A2741C}"/>
              </a:ext>
            </a:extLst>
          </p:cNvPr>
          <p:cNvCxnSpPr>
            <a:cxnSpLocks/>
          </p:cNvCxnSpPr>
          <p:nvPr/>
        </p:nvCxnSpPr>
        <p:spPr>
          <a:xfrm flipH="1" flipV="1">
            <a:off x="5766100" y="5046816"/>
            <a:ext cx="1046549" cy="179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F4FDA92-9C37-45C2-B53B-8A3CB79648DC}"/>
              </a:ext>
            </a:extLst>
          </p:cNvPr>
          <p:cNvCxnSpPr>
            <a:cxnSpLocks/>
          </p:cNvCxnSpPr>
          <p:nvPr/>
        </p:nvCxnSpPr>
        <p:spPr>
          <a:xfrm flipH="1" flipV="1">
            <a:off x="6202008" y="5847967"/>
            <a:ext cx="610641" cy="20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B570D81-348F-42E6-AA9B-42DC6FBA6477}"/>
              </a:ext>
            </a:extLst>
          </p:cNvPr>
          <p:cNvCxnSpPr>
            <a:cxnSpLocks/>
          </p:cNvCxnSpPr>
          <p:nvPr/>
        </p:nvCxnSpPr>
        <p:spPr>
          <a:xfrm flipV="1">
            <a:off x="2010440" y="4682427"/>
            <a:ext cx="1283030" cy="12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D3DF21A-A3EF-4E84-8479-DA4DB7B065C6}"/>
              </a:ext>
            </a:extLst>
          </p:cNvPr>
          <p:cNvCxnSpPr/>
          <p:nvPr/>
        </p:nvCxnSpPr>
        <p:spPr>
          <a:xfrm flipH="1">
            <a:off x="5002306" y="4399878"/>
            <a:ext cx="1810343" cy="646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A909B39-FDBA-4B05-A0CF-4E0E94A9D08B}"/>
              </a:ext>
            </a:extLst>
          </p:cNvPr>
          <p:cNvCxnSpPr>
            <a:cxnSpLocks/>
          </p:cNvCxnSpPr>
          <p:nvPr/>
        </p:nvCxnSpPr>
        <p:spPr>
          <a:xfrm>
            <a:off x="1459300" y="3319533"/>
            <a:ext cx="2477408" cy="1063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07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1360510"/>
            <a:ext cx="9143999" cy="1143000"/>
          </a:xfrm>
        </p:spPr>
        <p:txBody>
          <a:bodyPr>
            <a:normAutofit fontScale="90000"/>
          </a:bodyPr>
          <a:lstStyle/>
          <a:p>
            <a:r>
              <a:rPr lang="en-GB" altLang="en-US" sz="4000" dirty="0">
                <a:latin typeface="Arial" charset="0"/>
                <a:cs typeface="Arial" charset="0"/>
              </a:rPr>
              <a:t>Some considerations for your eco-home</a:t>
            </a:r>
            <a:endParaRPr lang="en-US" altLang="en-US" sz="4000" dirty="0">
              <a:latin typeface="Arial" charset="0"/>
              <a:cs typeface="Arial" charset="0"/>
            </a:endParaRPr>
          </a:p>
        </p:txBody>
      </p:sp>
      <p:sp>
        <p:nvSpPr>
          <p:cNvPr id="5" name="Rectangle 3">
            <a:extLst>
              <a:ext uri="{FF2B5EF4-FFF2-40B4-BE49-F238E27FC236}">
                <a16:creationId xmlns:a16="http://schemas.microsoft.com/office/drawing/2014/main" id="{C71B1F5E-9EBF-4331-BFE4-2C570FE75D25}"/>
              </a:ext>
            </a:extLst>
          </p:cNvPr>
          <p:cNvSpPr txBox="1">
            <a:spLocks noChangeArrowheads="1"/>
          </p:cNvSpPr>
          <p:nvPr/>
        </p:nvSpPr>
        <p:spPr>
          <a:xfrm>
            <a:off x="5038026" y="3098539"/>
            <a:ext cx="3920624" cy="39518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Keeping warm in winter</a:t>
            </a:r>
          </a:p>
          <a:p>
            <a:pPr>
              <a:spcAft>
                <a:spcPts val="600"/>
              </a:spcAft>
            </a:pPr>
            <a:r>
              <a:rPr lang="en-GB" altLang="en-US" sz="2400" dirty="0">
                <a:latin typeface="Arial" charset="0"/>
                <a:cs typeface="Arial" charset="0"/>
              </a:rPr>
              <a:t>Keeping cool in summer</a:t>
            </a:r>
          </a:p>
          <a:p>
            <a:pPr>
              <a:spcAft>
                <a:spcPts val="600"/>
              </a:spcAft>
            </a:pPr>
            <a:r>
              <a:rPr lang="en-GB" altLang="en-US" sz="2400" dirty="0">
                <a:latin typeface="Arial" charset="0"/>
                <a:cs typeface="Arial" charset="0"/>
              </a:rPr>
              <a:t>Rainwater harvesting</a:t>
            </a:r>
          </a:p>
          <a:p>
            <a:pPr>
              <a:spcAft>
                <a:spcPts val="600"/>
              </a:spcAft>
            </a:pPr>
            <a:r>
              <a:rPr lang="en-GB" altLang="en-US" sz="2400" dirty="0">
                <a:latin typeface="Arial" charset="0"/>
                <a:cs typeface="Arial" charset="0"/>
              </a:rPr>
              <a:t>Minimising energy use</a:t>
            </a:r>
          </a:p>
          <a:p>
            <a:pPr>
              <a:spcAft>
                <a:spcPts val="600"/>
              </a:spcAft>
            </a:pPr>
            <a:r>
              <a:rPr lang="en-GB" altLang="en-US" sz="2400" dirty="0">
                <a:latin typeface="Arial" charset="0"/>
                <a:cs typeface="Arial" charset="0"/>
              </a:rPr>
              <a:t>Renewable energy</a:t>
            </a:r>
          </a:p>
          <a:p>
            <a:pPr>
              <a:spcAft>
                <a:spcPts val="600"/>
              </a:spcAft>
            </a:pPr>
            <a:r>
              <a:rPr lang="en-GB" altLang="en-US" sz="2400" dirty="0">
                <a:latin typeface="Arial" charset="0"/>
                <a:cs typeface="Arial" charset="0"/>
              </a:rPr>
              <a:t>Using your outside space</a:t>
            </a:r>
          </a:p>
        </p:txBody>
      </p:sp>
      <p:pic>
        <p:nvPicPr>
          <p:cNvPr id="7" name="Picture 6">
            <a:extLst>
              <a:ext uri="{FF2B5EF4-FFF2-40B4-BE49-F238E27FC236}">
                <a16:creationId xmlns:a16="http://schemas.microsoft.com/office/drawing/2014/main" id="{E3F9418D-80B1-418C-B72F-48B13C7E46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4397" y="2775500"/>
            <a:ext cx="4352353" cy="3741209"/>
          </a:xfrm>
          <a:prstGeom prst="rect">
            <a:avLst/>
          </a:prstGeom>
        </p:spPr>
      </p:pic>
    </p:spTree>
    <p:extLst>
      <p:ext uri="{BB962C8B-B14F-4D97-AF65-F5344CB8AC3E}">
        <p14:creationId xmlns:p14="http://schemas.microsoft.com/office/powerpoint/2010/main" val="427148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2278" y="1351773"/>
            <a:ext cx="5972175" cy="1143000"/>
          </a:xfrm>
        </p:spPr>
        <p:txBody>
          <a:bodyPr>
            <a:normAutofit/>
          </a:bodyPr>
          <a:lstStyle/>
          <a:p>
            <a:r>
              <a:rPr lang="en-GB" altLang="en-US" sz="4000" dirty="0">
                <a:latin typeface="Arial" charset="0"/>
                <a:cs typeface="Arial" charset="0"/>
              </a:rPr>
              <a:t>Keeping warm in winter</a:t>
            </a:r>
          </a:p>
        </p:txBody>
      </p:sp>
      <p:sp>
        <p:nvSpPr>
          <p:cNvPr id="8" name="Rectangle 3">
            <a:extLst>
              <a:ext uri="{FF2B5EF4-FFF2-40B4-BE49-F238E27FC236}">
                <a16:creationId xmlns:a16="http://schemas.microsoft.com/office/drawing/2014/main" id="{8F4403B0-986F-456C-BA59-4A05E313CB48}"/>
              </a:ext>
            </a:extLst>
          </p:cNvPr>
          <p:cNvSpPr txBox="1">
            <a:spLocks noChangeArrowheads="1"/>
          </p:cNvSpPr>
          <p:nvPr/>
        </p:nvSpPr>
        <p:spPr>
          <a:xfrm>
            <a:off x="6161313" y="2847798"/>
            <a:ext cx="2764973" cy="419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you discovered during Activity 1 (investigate heat insulation).</a:t>
            </a:r>
          </a:p>
          <a:p>
            <a:pPr>
              <a:spcAft>
                <a:spcPts val="600"/>
              </a:spcAft>
            </a:pPr>
            <a:r>
              <a:rPr lang="en-GB" altLang="en-US" sz="2400" dirty="0">
                <a:latin typeface="Arial" charset="0"/>
                <a:cs typeface="Arial" charset="0"/>
              </a:rPr>
              <a:t>Here are some ways to stop heat escaping from your home.</a:t>
            </a:r>
          </a:p>
        </p:txBody>
      </p:sp>
      <p:pic>
        <p:nvPicPr>
          <p:cNvPr id="6" name="Picture 5">
            <a:extLst>
              <a:ext uri="{FF2B5EF4-FFF2-40B4-BE49-F238E27FC236}">
                <a16:creationId xmlns:a16="http://schemas.microsoft.com/office/drawing/2014/main" id="{30131A6F-6F77-4144-8BDB-51AB11F0FD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9374" y="3335761"/>
            <a:ext cx="3037829" cy="2781395"/>
          </a:xfrm>
          <a:prstGeom prst="rect">
            <a:avLst/>
          </a:prstGeom>
        </p:spPr>
      </p:pic>
      <p:sp>
        <p:nvSpPr>
          <p:cNvPr id="7" name="TextBox 6">
            <a:extLst>
              <a:ext uri="{FF2B5EF4-FFF2-40B4-BE49-F238E27FC236}">
                <a16:creationId xmlns:a16="http://schemas.microsoft.com/office/drawing/2014/main" id="{4B0D3C76-6206-48CC-AEE3-31EF8C2BF698}"/>
              </a:ext>
            </a:extLst>
          </p:cNvPr>
          <p:cNvSpPr txBox="1"/>
          <p:nvPr/>
        </p:nvSpPr>
        <p:spPr>
          <a:xfrm>
            <a:off x="2137718" y="2669451"/>
            <a:ext cx="214814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Thick loft insulation</a:t>
            </a:r>
          </a:p>
        </p:txBody>
      </p:sp>
      <p:sp>
        <p:nvSpPr>
          <p:cNvPr id="10" name="TextBox 9">
            <a:extLst>
              <a:ext uri="{FF2B5EF4-FFF2-40B4-BE49-F238E27FC236}">
                <a16:creationId xmlns:a16="http://schemas.microsoft.com/office/drawing/2014/main" id="{417EE70F-8177-40EE-B307-D1040DFD94C7}"/>
              </a:ext>
            </a:extLst>
          </p:cNvPr>
          <p:cNvSpPr txBox="1"/>
          <p:nvPr/>
        </p:nvSpPr>
        <p:spPr>
          <a:xfrm>
            <a:off x="4903694" y="3670203"/>
            <a:ext cx="1430609"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Double or triple glazed windows</a:t>
            </a:r>
          </a:p>
        </p:txBody>
      </p:sp>
      <p:sp>
        <p:nvSpPr>
          <p:cNvPr id="11" name="TextBox 10">
            <a:extLst>
              <a:ext uri="{FF2B5EF4-FFF2-40B4-BE49-F238E27FC236}">
                <a16:creationId xmlns:a16="http://schemas.microsoft.com/office/drawing/2014/main" id="{F38FA236-1AF7-40D4-B59A-76F398157B6F}"/>
              </a:ext>
            </a:extLst>
          </p:cNvPr>
          <p:cNvSpPr txBox="1"/>
          <p:nvPr/>
        </p:nvSpPr>
        <p:spPr>
          <a:xfrm>
            <a:off x="2137718" y="6357773"/>
            <a:ext cx="276497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Under floor insulation</a:t>
            </a:r>
          </a:p>
        </p:txBody>
      </p:sp>
      <p:sp>
        <p:nvSpPr>
          <p:cNvPr id="12" name="TextBox 11">
            <a:extLst>
              <a:ext uri="{FF2B5EF4-FFF2-40B4-BE49-F238E27FC236}">
                <a16:creationId xmlns:a16="http://schemas.microsoft.com/office/drawing/2014/main" id="{0CEB4369-42A5-427C-9884-91D987D9C550}"/>
              </a:ext>
            </a:extLst>
          </p:cNvPr>
          <p:cNvSpPr txBox="1"/>
          <p:nvPr/>
        </p:nvSpPr>
        <p:spPr>
          <a:xfrm>
            <a:off x="99903" y="3626865"/>
            <a:ext cx="1743540"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Wall insulation (e.g. cavity wall insulation       or  internal/ external wall insulation)</a:t>
            </a:r>
          </a:p>
        </p:txBody>
      </p:sp>
      <p:sp>
        <p:nvSpPr>
          <p:cNvPr id="13" name="TextBox 12">
            <a:extLst>
              <a:ext uri="{FF2B5EF4-FFF2-40B4-BE49-F238E27FC236}">
                <a16:creationId xmlns:a16="http://schemas.microsoft.com/office/drawing/2014/main" id="{6EF60572-1CB6-4C16-839D-E4C00D67F8D0}"/>
              </a:ext>
            </a:extLst>
          </p:cNvPr>
          <p:cNvSpPr txBox="1"/>
          <p:nvPr/>
        </p:nvSpPr>
        <p:spPr>
          <a:xfrm>
            <a:off x="4928407" y="5181406"/>
            <a:ext cx="143061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Draught exclusion on doors</a:t>
            </a:r>
          </a:p>
        </p:txBody>
      </p:sp>
      <p:cxnSp>
        <p:nvCxnSpPr>
          <p:cNvPr id="14" name="Straight Arrow Connector 13">
            <a:extLst>
              <a:ext uri="{FF2B5EF4-FFF2-40B4-BE49-F238E27FC236}">
                <a16:creationId xmlns:a16="http://schemas.microsoft.com/office/drawing/2014/main" id="{374A0832-A0CC-4B56-B7D8-001EF91A685D}"/>
              </a:ext>
            </a:extLst>
          </p:cNvPr>
          <p:cNvCxnSpPr>
            <a:stCxn id="7" idx="2"/>
            <a:endCxn id="6" idx="0"/>
          </p:cNvCxnSpPr>
          <p:nvPr/>
        </p:nvCxnSpPr>
        <p:spPr>
          <a:xfrm>
            <a:off x="3211789" y="3038783"/>
            <a:ext cx="86500" cy="296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5F71FD-AC9B-431C-AF24-5D3C99AEE5B6}"/>
              </a:ext>
            </a:extLst>
          </p:cNvPr>
          <p:cNvCxnSpPr/>
          <p:nvPr/>
        </p:nvCxnSpPr>
        <p:spPr>
          <a:xfrm>
            <a:off x="1352850" y="4726458"/>
            <a:ext cx="735440" cy="105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EC15BB-BC19-43BF-8A72-98DD9ED5D8F1}"/>
              </a:ext>
            </a:extLst>
          </p:cNvPr>
          <p:cNvCxnSpPr>
            <a:endCxn id="6" idx="2"/>
          </p:cNvCxnSpPr>
          <p:nvPr/>
        </p:nvCxnSpPr>
        <p:spPr>
          <a:xfrm flipV="1">
            <a:off x="3298288" y="6117156"/>
            <a:ext cx="1" cy="240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E02990B-A2B8-4EAB-8C53-2E6AD95C7877}"/>
              </a:ext>
            </a:extLst>
          </p:cNvPr>
          <p:cNvCxnSpPr>
            <a:cxnSpLocks/>
          </p:cNvCxnSpPr>
          <p:nvPr/>
        </p:nvCxnSpPr>
        <p:spPr>
          <a:xfrm flipH="1">
            <a:off x="4572000" y="4549080"/>
            <a:ext cx="379314" cy="229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3796145-A8E9-400C-A9FA-3A85296E4038}"/>
              </a:ext>
            </a:extLst>
          </p:cNvPr>
          <p:cNvCxnSpPr/>
          <p:nvPr/>
        </p:nvCxnSpPr>
        <p:spPr>
          <a:xfrm flipH="1" flipV="1">
            <a:off x="3904735" y="5420650"/>
            <a:ext cx="997955" cy="226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02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Keeping cool in summer</a:t>
            </a:r>
          </a:p>
        </p:txBody>
      </p:sp>
      <p:sp>
        <p:nvSpPr>
          <p:cNvPr id="9" name="Rectangle 3">
            <a:extLst>
              <a:ext uri="{FF2B5EF4-FFF2-40B4-BE49-F238E27FC236}">
                <a16:creationId xmlns:a16="http://schemas.microsoft.com/office/drawing/2014/main" id="{24857B79-5305-4B24-8C84-3871B1007062}"/>
              </a:ext>
            </a:extLst>
          </p:cNvPr>
          <p:cNvSpPr txBox="1">
            <a:spLocks noChangeArrowheads="1"/>
          </p:cNvSpPr>
          <p:nvPr/>
        </p:nvSpPr>
        <p:spPr>
          <a:xfrm>
            <a:off x="248310" y="2591344"/>
            <a:ext cx="3358389" cy="10615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happened in Activity 2 (colour and solar heating).</a:t>
            </a:r>
          </a:p>
          <a:p>
            <a:pPr>
              <a:spcAft>
                <a:spcPts val="600"/>
              </a:spcAft>
            </a:pPr>
            <a:r>
              <a:rPr lang="en-GB" altLang="en-US" sz="2400" dirty="0">
                <a:latin typeface="Arial" charset="0"/>
                <a:cs typeface="Arial" charset="0"/>
              </a:rPr>
              <a:t>What is the best colour to keep your house cool in summer? </a:t>
            </a:r>
          </a:p>
          <a:p>
            <a:pPr>
              <a:spcAft>
                <a:spcPts val="600"/>
              </a:spcAft>
            </a:pPr>
            <a:r>
              <a:rPr lang="en-GB" altLang="en-US" sz="2400" dirty="0">
                <a:latin typeface="Arial" charset="0"/>
                <a:cs typeface="Arial" charset="0"/>
              </a:rPr>
              <a:t>Are there other ways to keep your house cool?</a:t>
            </a:r>
          </a:p>
          <a:p>
            <a:pPr marL="0" indent="0">
              <a:spcAft>
                <a:spcPts val="600"/>
              </a:spcAft>
              <a:buNone/>
            </a:pPr>
            <a:endParaRPr lang="en-GB" altLang="en-US" sz="2400" dirty="0">
              <a:latin typeface="Arial" charset="0"/>
              <a:cs typeface="Arial" charset="0"/>
            </a:endParaRPr>
          </a:p>
          <a:p>
            <a:pPr>
              <a:spcAft>
                <a:spcPts val="600"/>
              </a:spcAft>
            </a:pPr>
            <a:endParaRPr lang="en-GB" altLang="en-US" sz="2400" dirty="0">
              <a:latin typeface="Arial" charset="0"/>
              <a:cs typeface="Arial" charset="0"/>
            </a:endParaRPr>
          </a:p>
        </p:txBody>
      </p:sp>
      <p:pic>
        <p:nvPicPr>
          <p:cNvPr id="4" name="Picture 3">
            <a:extLst>
              <a:ext uri="{FF2B5EF4-FFF2-40B4-BE49-F238E27FC236}">
                <a16:creationId xmlns:a16="http://schemas.microsoft.com/office/drawing/2014/main" id="{00F77279-BE26-4042-A976-702BF9F3B5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68484" y="2702423"/>
            <a:ext cx="5121878" cy="3850777"/>
          </a:xfrm>
          <a:prstGeom prst="rect">
            <a:avLst/>
          </a:prstGeom>
        </p:spPr>
      </p:pic>
    </p:spTree>
    <p:extLst>
      <p:ext uri="{BB962C8B-B14F-4D97-AF65-F5344CB8AC3E}">
        <p14:creationId xmlns:p14="http://schemas.microsoft.com/office/powerpoint/2010/main" val="119792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 y="1464131"/>
            <a:ext cx="9144000" cy="947738"/>
          </a:xfrm>
        </p:spPr>
        <p:txBody>
          <a:bodyPr>
            <a:normAutofit/>
          </a:bodyPr>
          <a:lstStyle/>
          <a:p>
            <a:r>
              <a:rPr lang="en-US" altLang="en-US" sz="4000" dirty="0">
                <a:latin typeface="Arial" charset="0"/>
                <a:cs typeface="Arial" charset="0"/>
              </a:rPr>
              <a:t>Fan cooling</a:t>
            </a:r>
          </a:p>
        </p:txBody>
      </p:sp>
      <p:sp>
        <p:nvSpPr>
          <p:cNvPr id="8" name="Rectangle 3">
            <a:extLst>
              <a:ext uri="{FF2B5EF4-FFF2-40B4-BE49-F238E27FC236}">
                <a16:creationId xmlns:a16="http://schemas.microsoft.com/office/drawing/2014/main" id="{64C1D285-D2A2-42F9-ACA5-036BA0AB4759}"/>
              </a:ext>
            </a:extLst>
          </p:cNvPr>
          <p:cNvSpPr txBox="1">
            <a:spLocks noChangeArrowheads="1"/>
          </p:cNvSpPr>
          <p:nvPr/>
        </p:nvSpPr>
        <p:spPr>
          <a:xfrm>
            <a:off x="243493" y="2812993"/>
            <a:ext cx="4644192" cy="1287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you did in Activity 3 (make a cooling fan). </a:t>
            </a:r>
          </a:p>
          <a:p>
            <a:pPr>
              <a:spcAft>
                <a:spcPts val="600"/>
              </a:spcAft>
            </a:pPr>
            <a:r>
              <a:rPr lang="en-GB" altLang="en-US" sz="2400" dirty="0">
                <a:latin typeface="Arial" charset="0"/>
                <a:cs typeface="Arial" charset="0"/>
              </a:rPr>
              <a:t>Demonstrate how the electric circuit is connected up and switched on.</a:t>
            </a:r>
          </a:p>
          <a:p>
            <a:pPr>
              <a:spcAft>
                <a:spcPts val="600"/>
              </a:spcAft>
            </a:pPr>
            <a:r>
              <a:rPr lang="en-GB" altLang="en-US" sz="2400" dirty="0">
                <a:latin typeface="Arial" charset="0"/>
                <a:cs typeface="Arial" charset="0"/>
              </a:rPr>
              <a:t>What do you feel if you put your hand in front of the fan?</a:t>
            </a:r>
          </a:p>
          <a:p>
            <a:pPr>
              <a:spcAft>
                <a:spcPts val="600"/>
              </a:spcAft>
            </a:pPr>
            <a:r>
              <a:rPr lang="en-GB" altLang="en-US" sz="2400" dirty="0">
                <a:latin typeface="Arial" charset="0"/>
                <a:cs typeface="Arial" charset="0"/>
              </a:rPr>
              <a:t>How about if you wet your fingers first?</a:t>
            </a:r>
          </a:p>
          <a:p>
            <a:pPr>
              <a:spcAft>
                <a:spcPts val="600"/>
              </a:spcAft>
            </a:pPr>
            <a:endParaRPr lang="en-GB" altLang="en-US" sz="2400" dirty="0">
              <a:latin typeface="Arial" charset="0"/>
              <a:cs typeface="Arial" charset="0"/>
            </a:endParaRPr>
          </a:p>
        </p:txBody>
      </p:sp>
      <p:pic>
        <p:nvPicPr>
          <p:cNvPr id="4" name="Picture 3">
            <a:extLst>
              <a:ext uri="{FF2B5EF4-FFF2-40B4-BE49-F238E27FC236}">
                <a16:creationId xmlns:a16="http://schemas.microsoft.com/office/drawing/2014/main" id="{14CFE5DA-AEC6-443A-84A9-6A0059218A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6801" y="2674953"/>
            <a:ext cx="3984172" cy="3918161"/>
          </a:xfrm>
          <a:prstGeom prst="rect">
            <a:avLst/>
          </a:prstGeom>
        </p:spPr>
      </p:pic>
    </p:spTree>
    <p:extLst>
      <p:ext uri="{BB962C8B-B14F-4D97-AF65-F5344CB8AC3E}">
        <p14:creationId xmlns:p14="http://schemas.microsoft.com/office/powerpoint/2010/main" val="203485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4000" dirty="0">
                <a:latin typeface="Arial" charset="0"/>
                <a:cs typeface="Arial" charset="0"/>
              </a:rPr>
              <a:t>Evaporative cooling</a:t>
            </a:r>
            <a:endParaRPr lang="en-GB" altLang="en-US" sz="3200" dirty="0">
              <a:latin typeface="Arial" charset="0"/>
              <a:cs typeface="Arial" charset="0"/>
            </a:endParaRPr>
          </a:p>
        </p:txBody>
      </p:sp>
      <p:sp>
        <p:nvSpPr>
          <p:cNvPr id="8" name="Rectangle 3">
            <a:extLst>
              <a:ext uri="{FF2B5EF4-FFF2-40B4-BE49-F238E27FC236}">
                <a16:creationId xmlns:a16="http://schemas.microsoft.com/office/drawing/2014/main" id="{1DC52864-1941-40D5-AF63-BB9B3F735573}"/>
              </a:ext>
            </a:extLst>
          </p:cNvPr>
          <p:cNvSpPr txBox="1">
            <a:spLocks noChangeArrowheads="1"/>
          </p:cNvSpPr>
          <p:nvPr/>
        </p:nvSpPr>
        <p:spPr>
          <a:xfrm>
            <a:off x="5633054" y="2696557"/>
            <a:ext cx="3509109" cy="3892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you did in Activity 4 (make an evaporative cooler).</a:t>
            </a:r>
          </a:p>
          <a:p>
            <a:pPr>
              <a:spcAft>
                <a:spcPts val="600"/>
              </a:spcAft>
            </a:pPr>
            <a:r>
              <a:rPr lang="en-GB" altLang="en-US" sz="2400" dirty="0">
                <a:latin typeface="Arial" charset="0"/>
                <a:cs typeface="Arial" charset="0"/>
              </a:rPr>
              <a:t>By how much did evaporative cooling reduce the temperature? </a:t>
            </a:r>
          </a:p>
          <a:p>
            <a:pPr>
              <a:spcAft>
                <a:spcPts val="600"/>
              </a:spcAft>
            </a:pPr>
            <a:r>
              <a:rPr lang="en-GB" altLang="en-US" sz="2400" dirty="0">
                <a:latin typeface="Arial" charset="0"/>
                <a:cs typeface="Arial" charset="0"/>
              </a:rPr>
              <a:t>How does this clay fridge from </a:t>
            </a:r>
            <a:r>
              <a:rPr lang="en-GB" altLang="en-US" sz="2400" dirty="0" err="1">
                <a:latin typeface="Arial" charset="0"/>
                <a:cs typeface="Arial" charset="0"/>
              </a:rPr>
              <a:t>Mitticool</a:t>
            </a:r>
            <a:r>
              <a:rPr lang="en-GB" altLang="en-US" sz="2400" dirty="0">
                <a:latin typeface="Arial" charset="0"/>
                <a:cs typeface="Arial" charset="0"/>
              </a:rPr>
              <a:t> in India work?</a:t>
            </a:r>
          </a:p>
          <a:p>
            <a:pPr>
              <a:spcAft>
                <a:spcPts val="600"/>
              </a:spcAft>
            </a:pPr>
            <a:endParaRPr lang="en-GB" altLang="en-US" sz="2400" dirty="0">
              <a:latin typeface="Arial" charset="0"/>
              <a:cs typeface="Arial" charset="0"/>
            </a:endParaRPr>
          </a:p>
          <a:p>
            <a:pPr>
              <a:spcAft>
                <a:spcPts val="600"/>
              </a:spcAft>
            </a:pPr>
            <a:endParaRPr lang="en-GB" altLang="en-US" sz="2400" dirty="0">
              <a:latin typeface="Arial" charset="0"/>
              <a:cs typeface="Arial" charset="0"/>
            </a:endParaRPr>
          </a:p>
        </p:txBody>
      </p:sp>
      <p:pic>
        <p:nvPicPr>
          <p:cNvPr id="3" name="Picture 2">
            <a:extLst>
              <a:ext uri="{FF2B5EF4-FFF2-40B4-BE49-F238E27FC236}">
                <a16:creationId xmlns:a16="http://schemas.microsoft.com/office/drawing/2014/main" id="{3D06C0E1-E663-44B8-A126-5455E92CA6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207" y="2623091"/>
            <a:ext cx="4131433" cy="4131433"/>
          </a:xfrm>
          <a:prstGeom prst="rect">
            <a:avLst/>
          </a:prstGeom>
        </p:spPr>
      </p:pic>
      <p:pic>
        <p:nvPicPr>
          <p:cNvPr id="6" name="Picture 5">
            <a:extLst>
              <a:ext uri="{FF2B5EF4-FFF2-40B4-BE49-F238E27FC236}">
                <a16:creationId xmlns:a16="http://schemas.microsoft.com/office/drawing/2014/main" id="{A8409BEF-14E7-46F1-9EB1-1FD84F97D63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12524" y="2623091"/>
            <a:ext cx="4430486" cy="4430486"/>
          </a:xfrm>
          <a:prstGeom prst="rect">
            <a:avLst/>
          </a:prstGeom>
        </p:spPr>
      </p:pic>
    </p:spTree>
    <p:extLst>
      <p:ext uri="{BB962C8B-B14F-4D97-AF65-F5344CB8AC3E}">
        <p14:creationId xmlns:p14="http://schemas.microsoft.com/office/powerpoint/2010/main" val="348119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4000" dirty="0">
                <a:latin typeface="Arial" charset="0"/>
                <a:cs typeface="Arial" charset="0"/>
              </a:rPr>
              <a:t>Evaporative cooling</a:t>
            </a:r>
            <a:endParaRPr lang="en-GB" altLang="en-US" sz="3200" dirty="0">
              <a:latin typeface="Arial" charset="0"/>
              <a:cs typeface="Arial" charset="0"/>
            </a:endParaRPr>
          </a:p>
        </p:txBody>
      </p:sp>
      <p:sp>
        <p:nvSpPr>
          <p:cNvPr id="8" name="Rectangle 3">
            <a:extLst>
              <a:ext uri="{FF2B5EF4-FFF2-40B4-BE49-F238E27FC236}">
                <a16:creationId xmlns:a16="http://schemas.microsoft.com/office/drawing/2014/main" id="{1DC52864-1941-40D5-AF63-BB9B3F735573}"/>
              </a:ext>
            </a:extLst>
          </p:cNvPr>
          <p:cNvSpPr txBox="1">
            <a:spLocks noChangeArrowheads="1"/>
          </p:cNvSpPr>
          <p:nvPr/>
        </p:nvSpPr>
        <p:spPr>
          <a:xfrm>
            <a:off x="284423" y="5241893"/>
            <a:ext cx="4984264" cy="8976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This is an evaporative cooler used in Africa to store and preserve vegetables. It is built using locally available materials.</a:t>
            </a:r>
          </a:p>
          <a:p>
            <a:pPr>
              <a:spcAft>
                <a:spcPts val="600"/>
              </a:spcAft>
            </a:pPr>
            <a:endParaRPr lang="en-GB" altLang="en-US" sz="2400" dirty="0">
              <a:latin typeface="Arial" charset="0"/>
              <a:cs typeface="Arial" charset="0"/>
            </a:endParaRPr>
          </a:p>
          <a:p>
            <a:pPr>
              <a:spcAft>
                <a:spcPts val="600"/>
              </a:spcAft>
            </a:pPr>
            <a:endParaRPr lang="en-GB" altLang="en-US" sz="2400" dirty="0">
              <a:latin typeface="Arial" charset="0"/>
              <a:cs typeface="Arial" charset="0"/>
            </a:endParaRPr>
          </a:p>
        </p:txBody>
      </p:sp>
      <p:pic>
        <p:nvPicPr>
          <p:cNvPr id="4" name="Picture 3">
            <a:extLst>
              <a:ext uri="{FF2B5EF4-FFF2-40B4-BE49-F238E27FC236}">
                <a16:creationId xmlns:a16="http://schemas.microsoft.com/office/drawing/2014/main" id="{3F0C99E9-6580-45DF-A8C2-EC62FE7B80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90459" y="4800598"/>
            <a:ext cx="3442434" cy="1806116"/>
          </a:xfrm>
          <a:prstGeom prst="rect">
            <a:avLst/>
          </a:prstGeom>
        </p:spPr>
      </p:pic>
      <p:pic>
        <p:nvPicPr>
          <p:cNvPr id="7" name="Picture 6">
            <a:extLst>
              <a:ext uri="{FF2B5EF4-FFF2-40B4-BE49-F238E27FC236}">
                <a16:creationId xmlns:a16="http://schemas.microsoft.com/office/drawing/2014/main" id="{AA03BC9E-E4EF-4E88-819F-01A8A93543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90459" y="2663997"/>
            <a:ext cx="3442434" cy="1927763"/>
          </a:xfrm>
          <a:prstGeom prst="rect">
            <a:avLst/>
          </a:prstGeom>
        </p:spPr>
      </p:pic>
      <p:pic>
        <p:nvPicPr>
          <p:cNvPr id="10" name="Picture 9">
            <a:extLst>
              <a:ext uri="{FF2B5EF4-FFF2-40B4-BE49-F238E27FC236}">
                <a16:creationId xmlns:a16="http://schemas.microsoft.com/office/drawing/2014/main" id="{FA009B95-7BDB-48F9-9E36-375C73F9EDA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1107" y="2688565"/>
            <a:ext cx="4572000" cy="2384378"/>
          </a:xfrm>
          <a:prstGeom prst="rect">
            <a:avLst/>
          </a:prstGeom>
        </p:spPr>
      </p:pic>
    </p:spTree>
    <p:extLst>
      <p:ext uri="{BB962C8B-B14F-4D97-AF65-F5344CB8AC3E}">
        <p14:creationId xmlns:p14="http://schemas.microsoft.com/office/powerpoint/2010/main" val="228865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388971"/>
            <a:ext cx="9144000" cy="1143000"/>
          </a:xfrm>
        </p:spPr>
        <p:txBody>
          <a:bodyPr/>
          <a:lstStyle/>
          <a:p>
            <a:r>
              <a:rPr lang="en-GB" altLang="en-US" sz="4000" dirty="0">
                <a:latin typeface="Arial" charset="0"/>
                <a:cs typeface="Arial" charset="0"/>
              </a:rPr>
              <a:t>Rainwater harvesting</a:t>
            </a:r>
            <a:endParaRPr lang="en-GB" altLang="en-US" sz="3200" dirty="0">
              <a:latin typeface="Arial" charset="0"/>
              <a:cs typeface="Arial" charset="0"/>
            </a:endParaRPr>
          </a:p>
        </p:txBody>
      </p:sp>
      <p:sp>
        <p:nvSpPr>
          <p:cNvPr id="11" name="Rectangle 3">
            <a:extLst>
              <a:ext uri="{FF2B5EF4-FFF2-40B4-BE49-F238E27FC236}">
                <a16:creationId xmlns:a16="http://schemas.microsoft.com/office/drawing/2014/main" id="{96D793CC-A4F9-4AFD-B4E3-BE1B2D8326C1}"/>
              </a:ext>
            </a:extLst>
          </p:cNvPr>
          <p:cNvSpPr txBox="1">
            <a:spLocks noChangeArrowheads="1"/>
          </p:cNvSpPr>
          <p:nvPr/>
        </p:nvSpPr>
        <p:spPr>
          <a:xfrm>
            <a:off x="141490" y="2642450"/>
            <a:ext cx="3722939" cy="1287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you did in Activity 5 (make a rainwater catcher).</a:t>
            </a:r>
          </a:p>
          <a:p>
            <a:pPr>
              <a:spcAft>
                <a:spcPts val="600"/>
              </a:spcAft>
            </a:pPr>
            <a:r>
              <a:rPr lang="en-GB" altLang="en-US" sz="2400" dirty="0">
                <a:latin typeface="Arial" charset="0"/>
                <a:cs typeface="Arial" charset="0"/>
              </a:rPr>
              <a:t>What advantages are there to harvesting rainwater?</a:t>
            </a:r>
          </a:p>
          <a:p>
            <a:pPr>
              <a:spcAft>
                <a:spcPts val="600"/>
              </a:spcAft>
            </a:pPr>
            <a:r>
              <a:rPr lang="en-GB" altLang="en-US" sz="2400" dirty="0">
                <a:latin typeface="Arial" charset="0"/>
                <a:cs typeface="Arial" charset="0"/>
              </a:rPr>
              <a:t>What can you use it for?</a:t>
            </a:r>
          </a:p>
          <a:p>
            <a:pPr>
              <a:spcAft>
                <a:spcPts val="600"/>
              </a:spcAft>
            </a:pPr>
            <a:r>
              <a:rPr lang="en-GB" altLang="en-US" sz="2400" dirty="0">
                <a:latin typeface="Arial" charset="0"/>
                <a:cs typeface="Arial" charset="0"/>
              </a:rPr>
              <a:t>How could you catch more rainwater?</a:t>
            </a:r>
          </a:p>
          <a:p>
            <a:pPr>
              <a:spcAft>
                <a:spcPts val="600"/>
              </a:spcAft>
            </a:pPr>
            <a:endParaRPr lang="en-GB" altLang="en-US" sz="2400" dirty="0">
              <a:latin typeface="Arial" charset="0"/>
              <a:cs typeface="Arial" charset="0"/>
            </a:endParaRPr>
          </a:p>
        </p:txBody>
      </p:sp>
      <p:pic>
        <p:nvPicPr>
          <p:cNvPr id="4" name="Picture 3">
            <a:extLst>
              <a:ext uri="{FF2B5EF4-FFF2-40B4-BE49-F238E27FC236}">
                <a16:creationId xmlns:a16="http://schemas.microsoft.com/office/drawing/2014/main" id="{70DB86FC-7B34-4071-AAD7-4DF6E9E2A71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84171" y="2721661"/>
            <a:ext cx="4713514" cy="3825054"/>
          </a:xfrm>
          <a:prstGeom prst="rect">
            <a:avLst/>
          </a:prstGeom>
        </p:spPr>
      </p:pic>
    </p:spTree>
    <p:extLst>
      <p:ext uri="{BB962C8B-B14F-4D97-AF65-F5344CB8AC3E}">
        <p14:creationId xmlns:p14="http://schemas.microsoft.com/office/powerpoint/2010/main" val="2149750992"/>
      </p:ext>
    </p:extLst>
  </p:cSld>
  <p:clrMapOvr>
    <a:masterClrMapping/>
  </p:clrMapOvr>
</p:sld>
</file>

<file path=ppt/theme/theme1.xml><?xml version="1.0" encoding="utf-8"?>
<a:theme xmlns:a="http://schemas.openxmlformats.org/drawingml/2006/main" name="Fan Boats PowerPoint">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59444A8B-17F7-4116-93AB-A523848D557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 - No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2EA5D14B-1FFB-4F41-82E0-8C2FAEB4E1BB}"/>
    </a:ext>
  </a:extLst>
</a:theme>
</file>

<file path=ppt/theme/theme3.xml><?xml version="1.0" encoding="utf-8"?>
<a:theme xmlns:a="http://schemas.openxmlformats.org/drawingml/2006/main" name="Body Slide - With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485EBDD6-FF75-42DF-99B1-2BFC2B2E0485}"/>
    </a:ext>
  </a:extLst>
</a:theme>
</file>

<file path=ppt/theme/theme4.xml><?xml version="1.0" encoding="utf-8"?>
<a:theme xmlns:a="http://schemas.openxmlformats.org/drawingml/2006/main" name="Image Slide - With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32B095F3-1CDD-4E35-B483-3D6DE6DEE4A0}"/>
    </a:ext>
  </a:extLst>
</a:theme>
</file>

<file path=ppt/theme/theme5.xml><?xml version="1.0" encoding="utf-8"?>
<a:theme xmlns:a="http://schemas.openxmlformats.org/drawingml/2006/main" name="Image Slide - No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1E38F2AD-584B-48D7-9B76-BD669FE53F18}"/>
    </a:ext>
  </a:extLst>
</a:theme>
</file>

<file path=ppt/theme/theme6.xml><?xml version="1.0" encoding="utf-8"?>
<a:theme xmlns:a="http://schemas.openxmlformats.org/drawingml/2006/main" name="Impact Slid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CE81896E-3BF2-4D22-9B3F-C24E887228FE}"/>
    </a:ext>
  </a:extLst>
</a:theme>
</file>

<file path=ppt/theme/theme7.xml><?xml version="1.0" encoding="utf-8"?>
<a:theme xmlns:a="http://schemas.openxmlformats.org/drawingml/2006/main" name="Bullet points with circular imag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775DC516-8D31-4452-9DD9-7955214A1823}"/>
    </a:ext>
  </a:extLst>
</a:theme>
</file>

<file path=ppt/theme/theme8.xml><?xml version="1.0" encoding="utf-8"?>
<a:theme xmlns:a="http://schemas.openxmlformats.org/drawingml/2006/main" name="Web slid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E2A318D6-3AA9-442A-8622-CF148FA86B7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 Boats PowerPoint</Template>
  <TotalTime>92418</TotalTime>
  <Words>4340</Words>
  <Application>Microsoft Office PowerPoint</Application>
  <PresentationFormat>On-screen Show (4:3)</PresentationFormat>
  <Paragraphs>291</Paragraphs>
  <Slides>21</Slides>
  <Notes>21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21</vt:i4>
      </vt:variant>
    </vt:vector>
  </HeadingPairs>
  <TitlesOfParts>
    <vt:vector size="33" baseType="lpstr">
      <vt:lpstr>Arial</vt:lpstr>
      <vt:lpstr>Calibri</vt:lpstr>
      <vt:lpstr>Georgia</vt:lpstr>
      <vt:lpstr>Times New Roman</vt:lpstr>
      <vt:lpstr>Fan Boats PowerPoint</vt:lpstr>
      <vt:lpstr>Body Slide - No narrative</vt:lpstr>
      <vt:lpstr>Body Slide - With narrative</vt:lpstr>
      <vt:lpstr>Image Slide - With narrative</vt:lpstr>
      <vt:lpstr>Image Slide - No narrative</vt:lpstr>
      <vt:lpstr>Impact Slide</vt:lpstr>
      <vt:lpstr>Bullet points with circular image</vt:lpstr>
      <vt:lpstr>Web slide</vt:lpstr>
      <vt:lpstr>Designing an eco-home</vt:lpstr>
      <vt:lpstr>Learning objectives</vt:lpstr>
      <vt:lpstr>Some considerations for your eco-home</vt:lpstr>
      <vt:lpstr>Keeping warm in winter</vt:lpstr>
      <vt:lpstr>Keeping cool in summer</vt:lpstr>
      <vt:lpstr>Fan cooling</vt:lpstr>
      <vt:lpstr>Evaporative cooling</vt:lpstr>
      <vt:lpstr>Evaporative cooling</vt:lpstr>
      <vt:lpstr>Rainwater harvesting</vt:lpstr>
      <vt:lpstr>Filtering water</vt:lpstr>
      <vt:lpstr>Low energy hot water</vt:lpstr>
      <vt:lpstr>Solar PV panels</vt:lpstr>
      <vt:lpstr>Minimising energy use</vt:lpstr>
      <vt:lpstr>Wind turbine</vt:lpstr>
      <vt:lpstr>Water wheel</vt:lpstr>
      <vt:lpstr>Water wheel to generate electricity</vt:lpstr>
      <vt:lpstr>Using your outdoor space</vt:lpstr>
      <vt:lpstr>Growing your own food</vt:lpstr>
      <vt:lpstr>Decide on your design criteria</vt:lpstr>
      <vt:lpstr>Design your own eco-home</vt:lpstr>
      <vt:lpstr>An example of a model eco-home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 Boats PowerPoint</dc:title>
  <dc:creator>Caroline</dc:creator>
  <cp:lastModifiedBy>Caroline Alliston</cp:lastModifiedBy>
  <cp:revision>803</cp:revision>
  <cp:lastPrinted>2021-08-23T18:27:57Z</cp:lastPrinted>
  <dcterms:created xsi:type="dcterms:W3CDTF">2017-08-02T06:34:02Z</dcterms:created>
  <dcterms:modified xsi:type="dcterms:W3CDTF">2021-09-05T15:32:29Z</dcterms:modified>
</cp:coreProperties>
</file>